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71" r:id="rId2"/>
    <p:sldId id="288" r:id="rId3"/>
    <p:sldId id="312" r:id="rId4"/>
    <p:sldId id="339" r:id="rId5"/>
    <p:sldId id="340" r:id="rId6"/>
    <p:sldId id="341" r:id="rId7"/>
    <p:sldId id="342" r:id="rId8"/>
    <p:sldId id="330" r:id="rId9"/>
    <p:sldId id="343" r:id="rId10"/>
    <p:sldId id="344" r:id="rId11"/>
    <p:sldId id="345" r:id="rId12"/>
    <p:sldId id="346" r:id="rId13"/>
    <p:sldId id="347" r:id="rId14"/>
    <p:sldId id="348" r:id="rId15"/>
    <p:sldId id="349" r:id="rId16"/>
    <p:sldId id="278" r:id="rId17"/>
  </p:sldIdLst>
  <p:sldSz cx="12192000" cy="6858000"/>
  <p:notesSz cx="6858000" cy="9144000"/>
  <p:embeddedFontLst>
    <p:embeddedFont>
      <p:font typeface="D2Coding" panose="020B0600000101010101" charset="-127"/>
      <p:regular r:id="rId19"/>
      <p:bold r:id="rId20"/>
    </p:embeddedFont>
    <p:embeddedFont>
      <p:font typeface="나눔스퀘어 네오 Regular" panose="020B0600000101010101" charset="-127"/>
      <p:regular r:id="rId21"/>
    </p:embeddedFont>
    <p:embeddedFont>
      <p:font typeface="Cambria Math" panose="02040503050406030204" pitchFamily="18" charset="0"/>
      <p:regular r:id="rId22"/>
    </p:embeddedFont>
    <p:embeddedFont>
      <p:font typeface="Consolas" panose="020B0609020204030204" pitchFamily="49" charset="0"/>
      <p:regular r:id="rId23"/>
      <p:bold r:id="rId24"/>
      <p:italic r:id="rId25"/>
      <p:boldItalic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258A"/>
    <a:srgbClr val="ECDBF5"/>
    <a:srgbClr val="5E217D"/>
    <a:srgbClr val="004098"/>
    <a:srgbClr val="0089A9"/>
    <a:srgbClr val="CBE7F2"/>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28" autoAdjust="0"/>
  </p:normalViewPr>
  <p:slideViewPr>
    <p:cSldViewPr snapToGrid="0" showGuides="1">
      <p:cViewPr varScale="1">
        <p:scale>
          <a:sx n="104" d="100"/>
          <a:sy n="104" d="100"/>
        </p:scale>
        <p:origin x="75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나눔스퀘어 네오 Regular" panose="00000500000000000000" pitchFamily="2" charset="-127"/>
                <a:ea typeface="나눔스퀘어 네오 Regular" panose="00000500000000000000" pitchFamily="2" charset="-127"/>
              </a:defRPr>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나눔스퀘어 네오 Regular" panose="00000500000000000000" pitchFamily="2" charset="-127"/>
                <a:ea typeface="나눔스퀘어 네오 Regular" panose="00000500000000000000" pitchFamily="2" charset="-127"/>
              </a:defRPr>
            </a:lvl1pPr>
          </a:lstStyle>
          <a:p>
            <a:fld id="{CB4F6AC8-FFF4-4699-96A4-0DD4A72686D3}" type="datetimeFigureOut">
              <a:rPr lang="ko-KR" altLang="en-US" smtClean="0"/>
              <a:pPr/>
              <a:t>2024-05-29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나눔스퀘어 네오 Regular" panose="00000500000000000000" pitchFamily="2" charset="-127"/>
                <a:ea typeface="나눔스퀘어 네오 Regular" panose="00000500000000000000" pitchFamily="2" charset="-127"/>
              </a:defRPr>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나눔스퀘어 네오 Regular" panose="00000500000000000000" pitchFamily="2" charset="-127"/>
                <a:ea typeface="나눔스퀘어 네오 Regular" panose="00000500000000000000" pitchFamily="2" charset="-127"/>
              </a:defRPr>
            </a:lvl1pPr>
          </a:lstStyle>
          <a:p>
            <a:fld id="{0D045498-4E38-4CA4-927E-F113D92A0536}" type="slidenum">
              <a:rPr lang="ko-KR" altLang="en-US" smtClean="0"/>
              <a:pPr/>
              <a:t>‹#›</a:t>
            </a:fld>
            <a:endParaRPr lang="ko-KR" altLang="en-US"/>
          </a:p>
        </p:txBody>
      </p:sp>
    </p:spTree>
    <p:extLst>
      <p:ext uri="{BB962C8B-B14F-4D97-AF65-F5344CB8AC3E}">
        <p14:creationId xmlns:p14="http://schemas.microsoft.com/office/powerpoint/2010/main" val="400893143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나눔스퀘어 네오 Regular" panose="00000500000000000000" pitchFamily="2" charset="-127"/>
        <a:ea typeface="나눔스퀘어 네오 Regular" panose="00000500000000000000" pitchFamily="2" charset="-127"/>
        <a:cs typeface="+mn-cs"/>
      </a:defRPr>
    </a:lvl1pPr>
    <a:lvl2pPr marL="457200" algn="l" defTabSz="914400" rtl="0" eaLnBrk="1" latinLnBrk="1" hangingPunct="1">
      <a:defRPr sz="1200" kern="1200">
        <a:solidFill>
          <a:schemeClr val="tx1"/>
        </a:solidFill>
        <a:latin typeface="나눔스퀘어 네오 Regular" panose="00000500000000000000" pitchFamily="2" charset="-127"/>
        <a:ea typeface="나눔스퀘어 네오 Regular" panose="00000500000000000000" pitchFamily="2" charset="-127"/>
        <a:cs typeface="+mn-cs"/>
      </a:defRPr>
    </a:lvl2pPr>
    <a:lvl3pPr marL="914400" algn="l" defTabSz="914400" rtl="0" eaLnBrk="1" latinLnBrk="1" hangingPunct="1">
      <a:defRPr sz="1200" kern="1200">
        <a:solidFill>
          <a:schemeClr val="tx1"/>
        </a:solidFill>
        <a:latin typeface="나눔스퀘어 네오 Regular" panose="00000500000000000000" pitchFamily="2" charset="-127"/>
        <a:ea typeface="나눔스퀘어 네오 Regular" panose="00000500000000000000" pitchFamily="2" charset="-127"/>
        <a:cs typeface="+mn-cs"/>
      </a:defRPr>
    </a:lvl3pPr>
    <a:lvl4pPr marL="1371600" algn="l" defTabSz="914400" rtl="0" eaLnBrk="1" latinLnBrk="1" hangingPunct="1">
      <a:defRPr sz="1200" kern="1200">
        <a:solidFill>
          <a:schemeClr val="tx1"/>
        </a:solidFill>
        <a:latin typeface="나눔스퀘어 네오 Regular" panose="00000500000000000000" pitchFamily="2" charset="-127"/>
        <a:ea typeface="나눔스퀘어 네오 Regular" panose="00000500000000000000" pitchFamily="2" charset="-127"/>
        <a:cs typeface="+mn-cs"/>
      </a:defRPr>
    </a:lvl4pPr>
    <a:lvl5pPr marL="1828800" algn="l" defTabSz="914400" rtl="0" eaLnBrk="1" latinLnBrk="1" hangingPunct="1">
      <a:defRPr sz="1200" kern="1200">
        <a:solidFill>
          <a:schemeClr val="tx1"/>
        </a:solidFill>
        <a:latin typeface="나눔스퀘어 네오 Regular" panose="00000500000000000000" pitchFamily="2" charset="-127"/>
        <a:ea typeface="나눔스퀘어 네오 Regular" panose="00000500000000000000"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 Intro">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5D64D6-4749-53D1-FDBC-87B9B79C9662}"/>
              </a:ext>
            </a:extLst>
          </p:cNvPr>
          <p:cNvSpPr/>
          <p:nvPr userDrawn="1"/>
        </p:nvSpPr>
        <p:spPr>
          <a:xfrm>
            <a:off x="0" y="0"/>
            <a:ext cx="6096000" cy="6858000"/>
          </a:xfrm>
          <a:prstGeom prst="rect">
            <a:avLst/>
          </a:prstGeom>
          <a:solidFill>
            <a:srgbClr val="ECD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제목 1">
            <a:extLst>
              <a:ext uri="{FF2B5EF4-FFF2-40B4-BE49-F238E27FC236}">
                <a16:creationId xmlns:a16="http://schemas.microsoft.com/office/drawing/2014/main" id="{C8F59400-3B56-E5BB-448A-614A50DAD8EC}"/>
              </a:ext>
            </a:extLst>
          </p:cNvPr>
          <p:cNvSpPr txBox="1">
            <a:spLocks/>
          </p:cNvSpPr>
          <p:nvPr userDrawn="1"/>
        </p:nvSpPr>
        <p:spPr>
          <a:xfrm>
            <a:off x="7044337" y="6342129"/>
            <a:ext cx="4461307" cy="318601"/>
          </a:xfrm>
          <a:prstGeom prst="rect">
            <a:avLst/>
          </a:prstGeom>
        </p:spPr>
        <p:txBody>
          <a:bodyPr vert="horz" lIns="91440" tIns="45720" rIns="91440" bIns="45720" rtlCol="0" anchor="ctr">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r>
              <a:rPr lang="en-US" altLang="ko-KR" sz="1400">
                <a:latin typeface="+mn-ea"/>
                <a:ea typeface="+mn-ea"/>
              </a:rPr>
              <a:t>AI &amp; Bigdata Lab</a:t>
            </a:r>
            <a:endParaRPr lang="ko-KR" altLang="en-US" sz="1400">
              <a:latin typeface="+mn-ea"/>
              <a:ea typeface="+mn-ea"/>
            </a:endParaRPr>
          </a:p>
        </p:txBody>
      </p:sp>
      <p:pic>
        <p:nvPicPr>
          <p:cNvPr id="18" name="그림 17">
            <a:extLst>
              <a:ext uri="{FF2B5EF4-FFF2-40B4-BE49-F238E27FC236}">
                <a16:creationId xmlns:a16="http://schemas.microsoft.com/office/drawing/2014/main" id="{70602C9D-8A8B-0A8F-9778-E2C82BEAA5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3181" y="539488"/>
            <a:ext cx="3803616" cy="3343886"/>
          </a:xfrm>
          <a:prstGeom prst="rect">
            <a:avLst/>
          </a:prstGeom>
        </p:spPr>
      </p:pic>
      <p:pic>
        <p:nvPicPr>
          <p:cNvPr id="3" name="그림 2" descr="텍스트, 신문, 스크린샷이(가) 표시된 사진&#10;&#10;자동 생성된 설명">
            <a:extLst>
              <a:ext uri="{FF2B5EF4-FFF2-40B4-BE49-F238E27FC236}">
                <a16:creationId xmlns:a16="http://schemas.microsoft.com/office/drawing/2014/main" id="{F58CD099-BAA1-9699-26A4-C2467FD45B97}"/>
              </a:ext>
            </a:extLst>
          </p:cNvPr>
          <p:cNvPicPr>
            <a:picLocks noChangeAspect="1"/>
          </p:cNvPicPr>
          <p:nvPr userDrawn="1"/>
        </p:nvPicPr>
        <p:blipFill rotWithShape="1">
          <a:blip r:embed="rId3">
            <a:alphaModFix amt="5000"/>
            <a:extLst>
              <a:ext uri="{28A0092B-C50C-407E-A947-70E740481C1C}">
                <a14:useLocalDpi xmlns:a14="http://schemas.microsoft.com/office/drawing/2010/main" val="0"/>
              </a:ext>
            </a:extLst>
          </a:blip>
          <a:srcRect l="7843" r="3923"/>
          <a:stretch/>
        </p:blipFill>
        <p:spPr>
          <a:xfrm rot="5400000">
            <a:off x="-381001" y="513835"/>
            <a:ext cx="6858001" cy="5830334"/>
          </a:xfrm>
          <a:prstGeom prst="rect">
            <a:avLst/>
          </a:prstGeom>
        </p:spPr>
      </p:pic>
      <p:pic>
        <p:nvPicPr>
          <p:cNvPr id="4" name="그림 3">
            <a:extLst>
              <a:ext uri="{FF2B5EF4-FFF2-40B4-BE49-F238E27FC236}">
                <a16:creationId xmlns:a16="http://schemas.microsoft.com/office/drawing/2014/main" id="{69A0F118-2290-E397-3742-23146527708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9141" y="1251511"/>
            <a:ext cx="477458" cy="79928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025673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Main">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D21C66B1-ABFD-96F2-C988-AB03CF84D8A4}"/>
              </a:ext>
            </a:extLst>
          </p:cNvPr>
          <p:cNvSpPr/>
          <p:nvPr userDrawn="1"/>
        </p:nvSpPr>
        <p:spPr>
          <a:xfrm>
            <a:off x="0" y="0"/>
            <a:ext cx="12192000" cy="787585"/>
          </a:xfrm>
          <a:prstGeom prst="rect">
            <a:avLst/>
          </a:prstGeom>
          <a:solidFill>
            <a:srgbClr val="ECD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04E5056A-8997-E84E-ED8B-568DDC4D111B}"/>
              </a:ext>
            </a:extLst>
          </p:cNvPr>
          <p:cNvSpPr/>
          <p:nvPr userDrawn="1"/>
        </p:nvSpPr>
        <p:spPr>
          <a:xfrm>
            <a:off x="0" y="6492875"/>
            <a:ext cx="12192000" cy="365368"/>
          </a:xfrm>
          <a:prstGeom prst="rect">
            <a:avLst/>
          </a:prstGeom>
          <a:solidFill>
            <a:srgbClr val="ECD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슬라이드 번호 개체 틀 8">
            <a:extLst>
              <a:ext uri="{FF2B5EF4-FFF2-40B4-BE49-F238E27FC236}">
                <a16:creationId xmlns:a16="http://schemas.microsoft.com/office/drawing/2014/main" id="{D4FCE129-2F32-A55F-3836-7A95272D0936}"/>
              </a:ext>
            </a:extLst>
          </p:cNvPr>
          <p:cNvSpPr>
            <a:spLocks noGrp="1"/>
          </p:cNvSpPr>
          <p:nvPr>
            <p:ph type="sldNum" sz="quarter" idx="12"/>
          </p:nvPr>
        </p:nvSpPr>
        <p:spPr>
          <a:xfrm>
            <a:off x="9453217" y="6492875"/>
            <a:ext cx="2743200" cy="365125"/>
          </a:xfrm>
        </p:spPr>
        <p:txBody>
          <a:bodyPr/>
          <a:lstStyle>
            <a:lvl1pPr>
              <a:defRPr sz="1600">
                <a:solidFill>
                  <a:srgbClr val="69258A"/>
                </a:solidFill>
                <a:latin typeface="+mj-ea"/>
                <a:ea typeface="+mj-ea"/>
              </a:defRPr>
            </a:lvl1pPr>
          </a:lstStyle>
          <a:p>
            <a:fld id="{785FB9D8-AD8A-433C-85A4-344A7D45903D}" type="slidenum">
              <a:rPr lang="ko-KR" altLang="en-US" smtClean="0"/>
              <a:pPr/>
              <a:t>‹#›</a:t>
            </a:fld>
            <a:r>
              <a:rPr lang="ko-KR" altLang="en-US" dirty="0"/>
              <a:t> </a:t>
            </a:r>
            <a:r>
              <a:rPr lang="en-US" altLang="ko-KR" dirty="0"/>
              <a:t>/ 16</a:t>
            </a:r>
            <a:endParaRPr lang="ko-KR" altLang="en-US" dirty="0"/>
          </a:p>
        </p:txBody>
      </p:sp>
      <p:pic>
        <p:nvPicPr>
          <p:cNvPr id="21" name="그림 20">
            <a:extLst>
              <a:ext uri="{FF2B5EF4-FFF2-40B4-BE49-F238E27FC236}">
                <a16:creationId xmlns:a16="http://schemas.microsoft.com/office/drawing/2014/main" id="{13649D7A-0C73-9112-16D9-077A65F357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1389097" y="45334"/>
            <a:ext cx="534156" cy="894195"/>
          </a:xfrm>
          <a:prstGeom prst="rect">
            <a:avLst/>
          </a:prstGeom>
          <a:effectLst>
            <a:reflection blurRad="6350" stA="52000" endA="300" endPos="35000" dir="5400000" sy="-100000" algn="bl" rotWithShape="0"/>
          </a:effectLst>
        </p:spPr>
      </p:pic>
      <p:pic>
        <p:nvPicPr>
          <p:cNvPr id="22" name="그림 21" descr="텍스트이(가) 표시된 사진&#10;&#10;자동 생성된 설명">
            <a:extLst>
              <a:ext uri="{FF2B5EF4-FFF2-40B4-BE49-F238E27FC236}">
                <a16:creationId xmlns:a16="http://schemas.microsoft.com/office/drawing/2014/main" id="{9A20952F-5811-52FB-3529-A452DFA973D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27357" y="-7336"/>
            <a:ext cx="794921" cy="794921"/>
          </a:xfrm>
          <a:prstGeom prst="rect">
            <a:avLst/>
          </a:prstGeom>
        </p:spPr>
      </p:pic>
    </p:spTree>
    <p:extLst>
      <p:ext uri="{BB962C8B-B14F-4D97-AF65-F5344CB8AC3E}">
        <p14:creationId xmlns:p14="http://schemas.microsoft.com/office/powerpoint/2010/main" val="1611001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EF432DD-2BD5-42A6-8B1F-94044215C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6F3646C-00B2-4F72-9F03-28A39E8D9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2246F5C-03D3-40EA-B743-BF0939B19B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바닥글 개체 틀 4">
            <a:extLst>
              <a:ext uri="{FF2B5EF4-FFF2-40B4-BE49-F238E27FC236}">
                <a16:creationId xmlns:a16="http://schemas.microsoft.com/office/drawing/2014/main" id="{BE966C7A-B55A-4A25-A9FE-4C3D254D1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C6F5D5C-1738-4696-8769-E2A1903D6B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5FB9D8-AD8A-433C-85A4-344A7D45903D}" type="slidenum">
              <a:rPr lang="ko-KR" altLang="en-US" smtClean="0"/>
              <a:t>‹#›</a:t>
            </a:fld>
            <a:endParaRPr lang="ko-KR" altLang="en-US"/>
          </a:p>
        </p:txBody>
      </p:sp>
    </p:spTree>
    <p:extLst>
      <p:ext uri="{BB962C8B-B14F-4D97-AF65-F5344CB8AC3E}">
        <p14:creationId xmlns:p14="http://schemas.microsoft.com/office/powerpoint/2010/main" val="1966399054"/>
      </p:ext>
    </p:extLst>
  </p:cSld>
  <p:clrMap bg1="lt1" tx1="dk1" bg2="lt2" tx2="dk2" accent1="accent1" accent2="accent2" accent3="accent3" accent4="accent4" accent5="accent5" accent6="accent6" hlink="hlink" folHlink="folHlink"/>
  <p:sldLayoutIdLst>
    <p:sldLayoutId id="2147483651" r:id="rId1"/>
    <p:sldLayoutId id="2147483650" r:id="rId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40E33F-9EBD-DCF2-23C9-FF72C5A3C393}"/>
              </a:ext>
            </a:extLst>
          </p:cNvPr>
          <p:cNvSpPr txBox="1">
            <a:spLocks/>
          </p:cNvSpPr>
          <p:nvPr/>
        </p:nvSpPr>
        <p:spPr>
          <a:xfrm>
            <a:off x="729555" y="368432"/>
            <a:ext cx="2622406" cy="689573"/>
          </a:xfrm>
          <a:prstGeom prst="rect">
            <a:avLst/>
          </a:prstGeom>
        </p:spPr>
        <p:txBody>
          <a:bodyPr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a:latin typeface="+mj-ea"/>
              </a:rPr>
              <a:t>CHAPTER</a:t>
            </a:r>
            <a:endParaRPr lang="ko-KR" altLang="en-US" sz="2800">
              <a:latin typeface="+mj-ea"/>
            </a:endParaRPr>
          </a:p>
        </p:txBody>
      </p:sp>
      <p:sp>
        <p:nvSpPr>
          <p:cNvPr id="3" name="부제목 2">
            <a:extLst>
              <a:ext uri="{FF2B5EF4-FFF2-40B4-BE49-F238E27FC236}">
                <a16:creationId xmlns:a16="http://schemas.microsoft.com/office/drawing/2014/main" id="{307B0585-3630-0809-D195-B8BAEFECE1C3}"/>
              </a:ext>
            </a:extLst>
          </p:cNvPr>
          <p:cNvSpPr txBox="1">
            <a:spLocks/>
          </p:cNvSpPr>
          <p:nvPr/>
        </p:nvSpPr>
        <p:spPr>
          <a:xfrm>
            <a:off x="729555" y="4402725"/>
            <a:ext cx="4294887" cy="1708160"/>
          </a:xfrm>
          <a:prstGeom prst="rect">
            <a:avLst/>
          </a:prstGeom>
        </p:spPr>
        <p:txBody>
          <a:bodyPr wrap="squar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AutoNum type="arabicPeriod"/>
            </a:pPr>
            <a:r>
              <a:rPr lang="ko-KR" altLang="en-US" sz="2000" dirty="0">
                <a:latin typeface="+mn-ea"/>
              </a:rPr>
              <a:t>타깃을 모르는 비지도 학습</a:t>
            </a:r>
            <a:endParaRPr lang="en-US" altLang="ko-KR" sz="2000" dirty="0">
              <a:latin typeface="+mn-ea"/>
            </a:endParaRPr>
          </a:p>
          <a:p>
            <a:pPr marL="457200" indent="-457200">
              <a:lnSpc>
                <a:spcPct val="100000"/>
              </a:lnSpc>
              <a:buFont typeface="Arial" panose="020B0604020202020204" pitchFamily="34" charset="0"/>
              <a:buAutoNum type="arabicPeriod"/>
            </a:pPr>
            <a:r>
              <a:rPr lang="ko-KR" altLang="en-US" sz="2000" dirty="0">
                <a:latin typeface="+mn-ea"/>
              </a:rPr>
              <a:t>과일 사진 데이터 준비하기</a:t>
            </a:r>
            <a:endParaRPr lang="en-US" altLang="ko-KR" sz="2000" dirty="0">
              <a:latin typeface="+mn-ea"/>
            </a:endParaRPr>
          </a:p>
          <a:p>
            <a:pPr marL="457200" indent="-457200">
              <a:lnSpc>
                <a:spcPct val="100000"/>
              </a:lnSpc>
              <a:buFont typeface="Arial" panose="020B0604020202020204" pitchFamily="34" charset="0"/>
              <a:buAutoNum type="arabicPeriod"/>
            </a:pPr>
            <a:r>
              <a:rPr lang="ko-KR" altLang="en-US" sz="2000" dirty="0" err="1">
                <a:latin typeface="+mn-ea"/>
              </a:rPr>
              <a:t>픽셀값</a:t>
            </a:r>
            <a:r>
              <a:rPr lang="ko-KR" altLang="en-US" sz="2000" dirty="0">
                <a:latin typeface="+mn-ea"/>
              </a:rPr>
              <a:t> 분석하기</a:t>
            </a:r>
            <a:endParaRPr lang="en-US" altLang="ko-KR" sz="2000" dirty="0">
              <a:latin typeface="+mn-ea"/>
            </a:endParaRPr>
          </a:p>
          <a:p>
            <a:pPr marL="457200" indent="-457200">
              <a:lnSpc>
                <a:spcPct val="100000"/>
              </a:lnSpc>
              <a:buFont typeface="Arial" panose="020B0604020202020204" pitchFamily="34" charset="0"/>
              <a:buAutoNum type="arabicPeriod"/>
            </a:pPr>
            <a:r>
              <a:rPr lang="ko-KR" altLang="en-US" sz="2000" dirty="0">
                <a:latin typeface="+mn-ea"/>
              </a:rPr>
              <a:t>평균값과 가까운 사진 고르기</a:t>
            </a:r>
            <a:endParaRPr lang="en-US" altLang="ko-KR" sz="2000" dirty="0">
              <a:latin typeface="+mn-ea"/>
            </a:endParaRPr>
          </a:p>
        </p:txBody>
      </p:sp>
      <p:sp>
        <p:nvSpPr>
          <p:cNvPr id="4" name="TextBox 3">
            <a:extLst>
              <a:ext uri="{FF2B5EF4-FFF2-40B4-BE49-F238E27FC236}">
                <a16:creationId xmlns:a16="http://schemas.microsoft.com/office/drawing/2014/main" id="{863FFBDF-2AA4-4027-E6EA-8F6E5FEEF2B8}"/>
              </a:ext>
            </a:extLst>
          </p:cNvPr>
          <p:cNvSpPr txBox="1"/>
          <p:nvPr/>
        </p:nvSpPr>
        <p:spPr>
          <a:xfrm>
            <a:off x="1462064" y="1127148"/>
            <a:ext cx="2153972" cy="923330"/>
          </a:xfrm>
          <a:prstGeom prst="rect">
            <a:avLst/>
          </a:prstGeom>
          <a:noFill/>
        </p:spPr>
        <p:txBody>
          <a:bodyPr wrap="square" rtlCol="0">
            <a:spAutoFit/>
          </a:bodyPr>
          <a:lstStyle/>
          <a:p>
            <a:r>
              <a:rPr lang="en-US" altLang="ko-KR" sz="5400" dirty="0">
                <a:solidFill>
                  <a:srgbClr val="5E217D"/>
                </a:solidFill>
                <a:latin typeface="+mj-ea"/>
                <a:ea typeface="+mj-ea"/>
                <a:cs typeface="Leelawadee UI" panose="020B0502040204020203" pitchFamily="34" charset="-34"/>
              </a:rPr>
              <a:t>06-1</a:t>
            </a:r>
            <a:endParaRPr lang="ko-KR" altLang="en-US" sz="5400" dirty="0">
              <a:solidFill>
                <a:srgbClr val="5E217D"/>
              </a:solidFill>
              <a:latin typeface="+mj-ea"/>
              <a:ea typeface="+mj-ea"/>
              <a:cs typeface="Leelawadee UI" panose="020B0502040204020203" pitchFamily="34" charset="-34"/>
            </a:endParaRPr>
          </a:p>
        </p:txBody>
      </p:sp>
      <p:sp>
        <p:nvSpPr>
          <p:cNvPr id="5" name="제목 1">
            <a:extLst>
              <a:ext uri="{FF2B5EF4-FFF2-40B4-BE49-F238E27FC236}">
                <a16:creationId xmlns:a16="http://schemas.microsoft.com/office/drawing/2014/main" id="{6D8343C9-E3F4-66AC-5EAA-54B3CF20E767}"/>
              </a:ext>
            </a:extLst>
          </p:cNvPr>
          <p:cNvSpPr txBox="1">
            <a:spLocks/>
          </p:cNvSpPr>
          <p:nvPr/>
        </p:nvSpPr>
        <p:spPr>
          <a:xfrm>
            <a:off x="729555" y="2222418"/>
            <a:ext cx="4294887" cy="689573"/>
          </a:xfrm>
          <a:prstGeom prst="rect">
            <a:avLst/>
          </a:prstGeom>
        </p:spPr>
        <p:txBody>
          <a:bodyPr vert="horz" lIns="91440" tIns="45720" rIns="91440" bIns="45720" rtlCol="0" anchor="ctr">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ko-KR" altLang="en-US" sz="4000">
                <a:latin typeface="+mj-ea"/>
              </a:rPr>
              <a:t>군집 알고리즘</a:t>
            </a:r>
            <a:endParaRPr lang="ko-KR" altLang="en-US" sz="4000" dirty="0">
              <a:latin typeface="+mj-ea"/>
            </a:endParaRPr>
          </a:p>
        </p:txBody>
      </p:sp>
      <p:sp>
        <p:nvSpPr>
          <p:cNvPr id="9" name="제목 1">
            <a:extLst>
              <a:ext uri="{FF2B5EF4-FFF2-40B4-BE49-F238E27FC236}">
                <a16:creationId xmlns:a16="http://schemas.microsoft.com/office/drawing/2014/main" id="{80AEC2F4-95A9-3E2A-6617-4670D9C2B737}"/>
              </a:ext>
            </a:extLst>
          </p:cNvPr>
          <p:cNvSpPr txBox="1">
            <a:spLocks/>
          </p:cNvSpPr>
          <p:nvPr/>
        </p:nvSpPr>
        <p:spPr>
          <a:xfrm>
            <a:off x="7730693" y="5057265"/>
            <a:ext cx="3088596" cy="689573"/>
          </a:xfrm>
          <a:prstGeom prst="rect">
            <a:avLst/>
          </a:prstGeom>
        </p:spPr>
        <p:txBody>
          <a:bodyPr vert="horz" lIns="91440" tIns="45720" rIns="91440" bIns="45720" rtlCol="0" anchor="ctr">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r>
              <a:rPr lang="ko-KR" altLang="en-US" sz="4000" spc="600">
                <a:latin typeface="+mj-ea"/>
              </a:rPr>
              <a:t>임영선</a:t>
            </a:r>
          </a:p>
        </p:txBody>
      </p:sp>
      <p:sp>
        <p:nvSpPr>
          <p:cNvPr id="10" name="제목 1">
            <a:extLst>
              <a:ext uri="{FF2B5EF4-FFF2-40B4-BE49-F238E27FC236}">
                <a16:creationId xmlns:a16="http://schemas.microsoft.com/office/drawing/2014/main" id="{56A2FFC8-10C5-DEAD-351F-C8BD9F52A809}"/>
              </a:ext>
            </a:extLst>
          </p:cNvPr>
          <p:cNvSpPr txBox="1">
            <a:spLocks/>
          </p:cNvSpPr>
          <p:nvPr/>
        </p:nvSpPr>
        <p:spPr>
          <a:xfrm>
            <a:off x="7975005" y="4328762"/>
            <a:ext cx="2599972" cy="436420"/>
          </a:xfrm>
          <a:prstGeom prst="rect">
            <a:avLst/>
          </a:prstGeom>
        </p:spPr>
        <p:txBody>
          <a:bodyPr vert="horz" lIns="91440" tIns="45720" rIns="91440" bIns="45720" rtlCol="0" anchor="ctr">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r>
              <a:rPr lang="en-US" altLang="ko-KR" sz="2000">
                <a:latin typeface="+mn-ea"/>
                <a:ea typeface="+mn-ea"/>
              </a:rPr>
              <a:t>24. 05. 31. </a:t>
            </a:r>
            <a:r>
              <a:rPr lang="ko-KR" altLang="en-US" sz="2000">
                <a:latin typeface="+mn-ea"/>
                <a:ea typeface="+mn-ea"/>
              </a:rPr>
              <a:t>금</a:t>
            </a:r>
            <a:r>
              <a:rPr lang="en-US" altLang="ko-KR" sz="2000">
                <a:latin typeface="+mn-ea"/>
                <a:ea typeface="+mn-ea"/>
              </a:rPr>
              <a:t>.</a:t>
            </a:r>
            <a:endParaRPr lang="ko-KR" altLang="en-US" sz="2000" dirty="0">
              <a:latin typeface="+mn-ea"/>
              <a:ea typeface="+mn-ea"/>
            </a:endParaRPr>
          </a:p>
        </p:txBody>
      </p:sp>
    </p:spTree>
    <p:extLst>
      <p:ext uri="{BB962C8B-B14F-4D97-AF65-F5344CB8AC3E}">
        <p14:creationId xmlns:p14="http://schemas.microsoft.com/office/powerpoint/2010/main" val="1769603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0" y="739854"/>
            <a:ext cx="229902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err="1">
                <a:latin typeface="+mj-ea"/>
                <a:ea typeface="+mj-ea"/>
              </a:rPr>
              <a:t>픽셀값</a:t>
            </a:r>
            <a:r>
              <a:rPr lang="ko-KR" altLang="en-US" sz="2000" dirty="0">
                <a:latin typeface="+mj-ea"/>
                <a:ea typeface="+mj-ea"/>
              </a:rPr>
              <a:t> 분석하기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3506088" cy="584775"/>
          </a:xfrm>
          <a:prstGeom prst="rect">
            <a:avLst/>
          </a:prstGeom>
          <a:noFill/>
        </p:spPr>
        <p:txBody>
          <a:bodyPr wrap="none" rtlCol="0">
            <a:spAutoFit/>
          </a:bodyPr>
          <a:lstStyle/>
          <a:p>
            <a:r>
              <a:rPr lang="en-US" altLang="ko-KR" sz="3200" dirty="0">
                <a:latin typeface="+mj-ea"/>
                <a:ea typeface="+mj-ea"/>
              </a:rPr>
              <a:t>3. </a:t>
            </a:r>
            <a:r>
              <a:rPr lang="ko-KR" altLang="en-US" sz="3200" dirty="0" err="1">
                <a:latin typeface="+mj-ea"/>
                <a:ea typeface="+mj-ea"/>
              </a:rPr>
              <a:t>픽셀값</a:t>
            </a:r>
            <a:r>
              <a:rPr lang="ko-KR" altLang="en-US" sz="3200" dirty="0">
                <a:latin typeface="+mj-ea"/>
                <a:ea typeface="+mj-ea"/>
              </a:rPr>
              <a:t> 분석하기</a:t>
            </a:r>
          </a:p>
        </p:txBody>
      </p:sp>
      <p:sp>
        <p:nvSpPr>
          <p:cNvPr id="10" name="TextBox 9">
            <a:extLst>
              <a:ext uri="{FF2B5EF4-FFF2-40B4-BE49-F238E27FC236}">
                <a16:creationId xmlns:a16="http://schemas.microsoft.com/office/drawing/2014/main" id="{B27E8514-001E-FD73-005B-2426C71C63A0}"/>
              </a:ext>
            </a:extLst>
          </p:cNvPr>
          <p:cNvSpPr txBox="1"/>
          <p:nvPr/>
        </p:nvSpPr>
        <p:spPr>
          <a:xfrm>
            <a:off x="533372" y="2975647"/>
            <a:ext cx="10921580" cy="3380797"/>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600" dirty="0">
                <a:latin typeface="+mn-ea"/>
              </a:rPr>
              <a:t>히스토그램</a:t>
            </a:r>
            <a:r>
              <a:rPr lang="en-US" altLang="ko-KR" sz="1600" dirty="0">
                <a:latin typeface="+mn-ea"/>
              </a:rPr>
              <a:t>(Histogram)</a:t>
            </a:r>
            <a:r>
              <a:rPr lang="ko-KR" altLang="en-US" sz="1600" dirty="0">
                <a:latin typeface="+mn-ea"/>
              </a:rPr>
              <a:t>을 그려 평균값이 어떻게 분포되어 있는지 확인</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err="1">
                <a:latin typeface="+mn-ea"/>
              </a:rPr>
              <a:t>맷플롯립의</a:t>
            </a:r>
            <a:r>
              <a:rPr lang="ko-KR" altLang="en-US" sz="1600" dirty="0">
                <a:latin typeface="+mn-ea"/>
              </a:rPr>
              <a:t> </a:t>
            </a:r>
            <a:r>
              <a:rPr lang="en-US" altLang="ko-KR" sz="1600" dirty="0">
                <a:latin typeface="+mn-ea"/>
              </a:rPr>
              <a:t>hist() </a:t>
            </a:r>
            <a:r>
              <a:rPr lang="ko-KR" altLang="en-US" sz="1600" dirty="0">
                <a:latin typeface="+mn-ea"/>
              </a:rPr>
              <a:t>함수를 사용해 히스토그램을 그려 봄</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사과</a:t>
            </a:r>
            <a:r>
              <a:rPr lang="en-US" altLang="ko-KR" sz="1600" dirty="0">
                <a:latin typeface="+mn-ea"/>
              </a:rPr>
              <a:t>, </a:t>
            </a:r>
            <a:r>
              <a:rPr lang="ko-KR" altLang="en-US" sz="1600" dirty="0">
                <a:latin typeface="+mn-ea"/>
              </a:rPr>
              <a:t>파인애플</a:t>
            </a:r>
            <a:r>
              <a:rPr lang="en-US" altLang="ko-KR" sz="1600" dirty="0">
                <a:latin typeface="+mn-ea"/>
              </a:rPr>
              <a:t>, </a:t>
            </a:r>
            <a:r>
              <a:rPr lang="ko-KR" altLang="en-US" sz="1600" dirty="0">
                <a:latin typeface="+mn-ea"/>
              </a:rPr>
              <a:t>바나나에 대한 히스토그램을 모두 겹쳐 그려 봄</a:t>
            </a:r>
            <a:endParaRPr lang="en-US" altLang="ko-KR" sz="1600" dirty="0">
              <a:latin typeface="+mn-ea"/>
            </a:endParaRPr>
          </a:p>
          <a:p>
            <a:pPr marL="342900" indent="-342900">
              <a:lnSpc>
                <a:spcPct val="150000"/>
              </a:lnSpc>
              <a:buClr>
                <a:schemeClr val="tx1"/>
              </a:buClr>
              <a:buFont typeface="Wingdings" panose="05000000000000000000" pitchFamily="2" charset="2"/>
              <a:buChar char="§"/>
            </a:pPr>
            <a:r>
              <a:rPr lang="en-US" altLang="ko-KR" sz="1600" dirty="0">
                <a:solidFill>
                  <a:srgbClr val="69258A"/>
                </a:solidFill>
                <a:latin typeface="+mn-ea"/>
              </a:rPr>
              <a:t>alpha </a:t>
            </a:r>
            <a:r>
              <a:rPr lang="ko-KR" altLang="en-US" sz="1600" dirty="0">
                <a:solidFill>
                  <a:srgbClr val="69258A"/>
                </a:solidFill>
                <a:latin typeface="+mn-ea"/>
              </a:rPr>
              <a:t>매개변수를 </a:t>
            </a:r>
            <a:r>
              <a:rPr lang="en-US" altLang="ko-KR" sz="1600" dirty="0">
                <a:solidFill>
                  <a:srgbClr val="69258A"/>
                </a:solidFill>
                <a:latin typeface="+mn-ea"/>
              </a:rPr>
              <a:t>1</a:t>
            </a:r>
            <a:r>
              <a:rPr lang="ko-KR" altLang="en-US" sz="1600" dirty="0">
                <a:solidFill>
                  <a:srgbClr val="69258A"/>
                </a:solidFill>
                <a:latin typeface="+mn-ea"/>
              </a:rPr>
              <a:t>보다 작게 하면 투명도를 줄 수 있어 겹친 부분을 잘 볼 수 있음</a:t>
            </a:r>
            <a:endParaRPr lang="en-US" altLang="ko-KR" sz="1600" dirty="0">
              <a:solidFill>
                <a:srgbClr val="69258A"/>
              </a:solidFill>
              <a:latin typeface="+mn-ea"/>
            </a:endParaRPr>
          </a:p>
          <a:p>
            <a:pPr marL="342900" indent="-342900">
              <a:lnSpc>
                <a:spcPct val="150000"/>
              </a:lnSpc>
              <a:buFont typeface="Wingdings" panose="05000000000000000000" pitchFamily="2" charset="2"/>
              <a:buChar char="§"/>
            </a:pPr>
            <a:r>
              <a:rPr lang="ko-KR" altLang="en-US" sz="1600" dirty="0">
                <a:latin typeface="+mn-ea"/>
              </a:rPr>
              <a:t>히스토그램을 보면 바나나 사진의 평균값은 </a:t>
            </a:r>
            <a:r>
              <a:rPr lang="en-US" altLang="ko-KR" sz="1600" dirty="0">
                <a:latin typeface="+mn-ea"/>
              </a:rPr>
              <a:t>40 </a:t>
            </a:r>
            <a:r>
              <a:rPr lang="ko-KR" altLang="en-US" sz="1600" dirty="0">
                <a:latin typeface="+mn-ea"/>
              </a:rPr>
              <a:t>아래에 집중되어 있음</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사과와 파인애플은 </a:t>
            </a:r>
            <a:r>
              <a:rPr lang="en-US" altLang="ko-KR" sz="1600" dirty="0">
                <a:latin typeface="+mn-ea"/>
              </a:rPr>
              <a:t>90 ~100 </a:t>
            </a:r>
            <a:r>
              <a:rPr lang="ko-KR" altLang="en-US" sz="1600" dirty="0">
                <a:latin typeface="+mn-ea"/>
              </a:rPr>
              <a:t>사이에 많이 모여 있음 </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바나나는 픽셀 평균값만으로 사과나 파인애플과 확실히 구분되며</a:t>
            </a:r>
            <a:r>
              <a:rPr lang="en-US" altLang="ko-KR" sz="1600" dirty="0">
                <a:latin typeface="+mn-ea"/>
              </a:rPr>
              <a:t>, </a:t>
            </a:r>
            <a:r>
              <a:rPr lang="ko-KR" altLang="en-US" sz="1600" dirty="0">
                <a:latin typeface="+mn-ea"/>
              </a:rPr>
              <a:t>사진에서 차지하는 영역이 작기 때문에 평균값이 작음</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반면 사과와 파인애플은 많이 겹쳐 있어 </a:t>
            </a:r>
            <a:r>
              <a:rPr lang="ko-KR" altLang="en-US" sz="1600" dirty="0" err="1">
                <a:latin typeface="+mn-ea"/>
              </a:rPr>
              <a:t>픽셀값만으로는</a:t>
            </a:r>
            <a:r>
              <a:rPr lang="ko-KR" altLang="en-US" sz="1600" dirty="0">
                <a:latin typeface="+mn-ea"/>
              </a:rPr>
              <a:t> 구분하기 쉽지 않음 </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사과나 파인애플은 대체로 형태가 </a:t>
            </a:r>
            <a:r>
              <a:rPr lang="ko-KR" altLang="en-US" sz="1600" dirty="0" err="1">
                <a:latin typeface="+mn-ea"/>
              </a:rPr>
              <a:t>둥그랗고</a:t>
            </a:r>
            <a:r>
              <a:rPr lang="ko-KR" altLang="en-US" sz="1600" dirty="0">
                <a:latin typeface="+mn-ea"/>
              </a:rPr>
              <a:t> 사진에서 차지하는 크기도 비슷하기 때문</a:t>
            </a:r>
            <a:endParaRPr lang="en-US" altLang="ko-KR" sz="1600" dirty="0">
              <a:latin typeface="+mn-ea"/>
            </a:endParaRPr>
          </a:p>
        </p:txBody>
      </p:sp>
      <p:pic>
        <p:nvPicPr>
          <p:cNvPr id="7" name="그림 6">
            <a:extLst>
              <a:ext uri="{FF2B5EF4-FFF2-40B4-BE49-F238E27FC236}">
                <a16:creationId xmlns:a16="http://schemas.microsoft.com/office/drawing/2014/main" id="{A99A4B76-E976-574A-35E1-919999A8D21E}"/>
              </a:ext>
            </a:extLst>
          </p:cNvPr>
          <p:cNvPicPr>
            <a:picLocks noChangeAspect="1"/>
          </p:cNvPicPr>
          <p:nvPr/>
        </p:nvPicPr>
        <p:blipFill>
          <a:blip r:embed="rId2"/>
          <a:stretch>
            <a:fillRect/>
          </a:stretch>
        </p:blipFill>
        <p:spPr>
          <a:xfrm>
            <a:off x="7718707" y="867636"/>
            <a:ext cx="3629873" cy="2760843"/>
          </a:xfrm>
          <a:prstGeom prst="rect">
            <a:avLst/>
          </a:prstGeom>
          <a:ln>
            <a:solidFill>
              <a:schemeClr val="accent1"/>
            </a:solidFill>
          </a:ln>
        </p:spPr>
      </p:pic>
      <p:sp>
        <p:nvSpPr>
          <p:cNvPr id="8" name="슬라이드 번호 개체 틀 7">
            <a:extLst>
              <a:ext uri="{FF2B5EF4-FFF2-40B4-BE49-F238E27FC236}">
                <a16:creationId xmlns:a16="http://schemas.microsoft.com/office/drawing/2014/main" id="{CF21136B-45D0-20BF-BC0F-F2CDA90C66A9}"/>
              </a:ext>
            </a:extLst>
          </p:cNvPr>
          <p:cNvSpPr>
            <a:spLocks noGrp="1"/>
          </p:cNvSpPr>
          <p:nvPr>
            <p:ph type="sldNum" sz="quarter" idx="12"/>
          </p:nvPr>
        </p:nvSpPr>
        <p:spPr/>
        <p:txBody>
          <a:bodyPr/>
          <a:lstStyle/>
          <a:p>
            <a:fld id="{785FB9D8-AD8A-433C-85A4-344A7D45903D}" type="slidenum">
              <a:rPr lang="ko-KR" altLang="en-US" smtClean="0"/>
              <a:pPr/>
              <a:t>10</a:t>
            </a:fld>
            <a:r>
              <a:rPr lang="ko-KR" altLang="en-US"/>
              <a:t> </a:t>
            </a:r>
            <a:r>
              <a:rPr lang="en-US" altLang="ko-KR"/>
              <a:t>/ 16</a:t>
            </a:r>
            <a:endParaRPr lang="ko-KR" altLang="en-US" dirty="0"/>
          </a:p>
        </p:txBody>
      </p:sp>
      <p:sp>
        <p:nvSpPr>
          <p:cNvPr id="4" name="TextBox 3">
            <a:extLst>
              <a:ext uri="{FF2B5EF4-FFF2-40B4-BE49-F238E27FC236}">
                <a16:creationId xmlns:a16="http://schemas.microsoft.com/office/drawing/2014/main" id="{2EF00F63-0D91-52B1-7BB7-3407D6FE01DD}"/>
              </a:ext>
            </a:extLst>
          </p:cNvPr>
          <p:cNvSpPr txBox="1"/>
          <p:nvPr/>
        </p:nvSpPr>
        <p:spPr>
          <a:xfrm>
            <a:off x="570638" y="1354391"/>
            <a:ext cx="6255355" cy="1323439"/>
          </a:xfrm>
          <a:prstGeom prst="rect">
            <a:avLst/>
          </a:prstGeom>
          <a:solidFill>
            <a:schemeClr val="tx2">
              <a:lumMod val="75000"/>
            </a:schemeClr>
          </a:solidFill>
        </p:spPr>
        <p:txBody>
          <a:bodyPr wrap="square">
            <a:spAutoFit/>
          </a:bodyPr>
          <a:lstStyle/>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hist</a:t>
            </a:r>
            <a:r>
              <a:rPr lang="en-US" altLang="ko-KR" sz="1600" b="0">
                <a:solidFill>
                  <a:srgbClr val="89DDFF"/>
                </a:solidFill>
                <a:effectLst/>
                <a:latin typeface="Consolas" panose="020B0609020204030204" pitchFamily="49" charset="0"/>
              </a:rPr>
              <a:t>(</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apple</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alpha</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0.8</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hist</a:t>
            </a:r>
            <a:r>
              <a:rPr lang="en-US" altLang="ko-KR" sz="1600" b="0">
                <a:solidFill>
                  <a:srgbClr val="89DDFF"/>
                </a:solidFill>
                <a:effectLst/>
                <a:latin typeface="Consolas" panose="020B0609020204030204" pitchFamily="49" charset="0"/>
              </a:rPr>
              <a:t>(</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pineapple</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alpha</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0.8</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hist</a:t>
            </a:r>
            <a:r>
              <a:rPr lang="en-US" altLang="ko-KR" sz="1600" b="0">
                <a:solidFill>
                  <a:srgbClr val="89DDFF"/>
                </a:solidFill>
                <a:effectLst/>
                <a:latin typeface="Consolas" panose="020B0609020204030204" pitchFamily="49" charset="0"/>
              </a:rPr>
              <a:t>(</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banana</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alpha</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0.8</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legend</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apple</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pineapple</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banana</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show</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1876827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0" y="739854"/>
            <a:ext cx="229902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err="1">
                <a:latin typeface="+mj-ea"/>
                <a:ea typeface="+mj-ea"/>
              </a:rPr>
              <a:t>픽셀값</a:t>
            </a:r>
            <a:r>
              <a:rPr lang="ko-KR" altLang="en-US" sz="2000" dirty="0">
                <a:latin typeface="+mj-ea"/>
                <a:ea typeface="+mj-ea"/>
              </a:rPr>
              <a:t> 분석하기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3506088" cy="584775"/>
          </a:xfrm>
          <a:prstGeom prst="rect">
            <a:avLst/>
          </a:prstGeom>
          <a:noFill/>
        </p:spPr>
        <p:txBody>
          <a:bodyPr wrap="none" rtlCol="0">
            <a:spAutoFit/>
          </a:bodyPr>
          <a:lstStyle/>
          <a:p>
            <a:r>
              <a:rPr lang="en-US" altLang="ko-KR" sz="3200" dirty="0">
                <a:latin typeface="+mj-ea"/>
                <a:ea typeface="+mj-ea"/>
              </a:rPr>
              <a:t>3. </a:t>
            </a:r>
            <a:r>
              <a:rPr lang="ko-KR" altLang="en-US" sz="3200" dirty="0" err="1">
                <a:latin typeface="+mj-ea"/>
                <a:ea typeface="+mj-ea"/>
              </a:rPr>
              <a:t>픽셀값</a:t>
            </a:r>
            <a:r>
              <a:rPr lang="ko-KR" altLang="en-US" sz="3200" dirty="0">
                <a:latin typeface="+mj-ea"/>
                <a:ea typeface="+mj-ea"/>
              </a:rPr>
              <a:t> 분석하기</a:t>
            </a:r>
          </a:p>
        </p:txBody>
      </p:sp>
      <p:sp>
        <p:nvSpPr>
          <p:cNvPr id="10" name="TextBox 9">
            <a:extLst>
              <a:ext uri="{FF2B5EF4-FFF2-40B4-BE49-F238E27FC236}">
                <a16:creationId xmlns:a16="http://schemas.microsoft.com/office/drawing/2014/main" id="{B27E8514-001E-FD73-005B-2426C71C63A0}"/>
              </a:ext>
            </a:extLst>
          </p:cNvPr>
          <p:cNvSpPr txBox="1"/>
          <p:nvPr/>
        </p:nvSpPr>
        <p:spPr>
          <a:xfrm>
            <a:off x="533372" y="3470424"/>
            <a:ext cx="10269158" cy="2646558"/>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400" dirty="0">
                <a:latin typeface="+mn-ea"/>
              </a:rPr>
              <a:t>샘플의 평균값이 </a:t>
            </a:r>
            <a:r>
              <a:rPr lang="ko-KR" altLang="en-US" sz="1400">
                <a:latin typeface="+mn-ea"/>
              </a:rPr>
              <a:t>아니라 </a:t>
            </a:r>
            <a:r>
              <a:rPr lang="ko-KR" altLang="en-US" sz="1400">
                <a:solidFill>
                  <a:srgbClr val="69258A"/>
                </a:solidFill>
                <a:latin typeface="+mn-ea"/>
              </a:rPr>
              <a:t>픽셀 별 평균값</a:t>
            </a:r>
            <a:r>
              <a:rPr lang="ko-KR" altLang="en-US" sz="1400">
                <a:latin typeface="+mn-ea"/>
              </a:rPr>
              <a:t>을 비교해 </a:t>
            </a:r>
            <a:r>
              <a:rPr lang="ko-KR" altLang="en-US" sz="1400" dirty="0">
                <a:latin typeface="+mn-ea"/>
              </a:rPr>
              <a:t>봄</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전체 샘플에 대해 </a:t>
            </a:r>
            <a:r>
              <a:rPr lang="ko-KR" altLang="en-US" sz="1400">
                <a:latin typeface="+mn-ea"/>
              </a:rPr>
              <a:t>각 픽셀의 </a:t>
            </a:r>
            <a:r>
              <a:rPr lang="ko-KR" altLang="en-US" sz="1400" dirty="0">
                <a:latin typeface="+mn-ea"/>
              </a:rPr>
              <a:t>평균을 계산해 보는 것임</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세 과일은 모양이 다르므로 </a:t>
            </a:r>
            <a:r>
              <a:rPr lang="ko-KR" altLang="en-US" sz="1400" dirty="0" err="1">
                <a:latin typeface="+mn-ea"/>
              </a:rPr>
              <a:t>픽셀값이</a:t>
            </a:r>
            <a:r>
              <a:rPr lang="ko-KR" altLang="en-US" sz="1400" dirty="0">
                <a:latin typeface="+mn-ea"/>
              </a:rPr>
              <a:t> 높은 위치가 조금씩 다를 것임</a:t>
            </a:r>
            <a:endParaRPr lang="en-US" altLang="ko-KR" sz="1400" dirty="0">
              <a:latin typeface="+mn-ea"/>
            </a:endParaRPr>
          </a:p>
          <a:p>
            <a:pPr marL="342900" indent="-342900">
              <a:lnSpc>
                <a:spcPct val="150000"/>
              </a:lnSpc>
              <a:buClr>
                <a:schemeClr val="tx1"/>
              </a:buClr>
              <a:buFont typeface="Wingdings" panose="05000000000000000000" pitchFamily="2" charset="2"/>
              <a:buChar char="§"/>
            </a:pPr>
            <a:r>
              <a:rPr lang="ko-KR" altLang="en-US" sz="1400" dirty="0">
                <a:solidFill>
                  <a:srgbClr val="69258A"/>
                </a:solidFill>
                <a:latin typeface="+mn-ea"/>
              </a:rPr>
              <a:t>픽셀의 평균을 계산하는 것은 </a:t>
            </a:r>
            <a:r>
              <a:rPr lang="en-US" altLang="ko-KR" sz="1400" dirty="0">
                <a:solidFill>
                  <a:srgbClr val="69258A"/>
                </a:solidFill>
                <a:latin typeface="+mn-ea"/>
              </a:rPr>
              <a:t>axis = 0</a:t>
            </a:r>
            <a:r>
              <a:rPr lang="ko-KR" altLang="en-US" sz="1400" dirty="0">
                <a:solidFill>
                  <a:srgbClr val="69258A"/>
                </a:solidFill>
                <a:latin typeface="+mn-ea"/>
              </a:rPr>
              <a:t>으로 지정</a:t>
            </a:r>
            <a:r>
              <a:rPr lang="ko-KR" altLang="en-US" sz="1400" dirty="0">
                <a:latin typeface="+mn-ea"/>
              </a:rPr>
              <a:t>하면 됨</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err="1">
                <a:latin typeface="+mn-ea"/>
              </a:rPr>
              <a:t>맷플롯립의</a:t>
            </a:r>
            <a:r>
              <a:rPr lang="ko-KR" altLang="en-US" sz="1400" dirty="0">
                <a:latin typeface="+mn-ea"/>
              </a:rPr>
              <a:t> </a:t>
            </a:r>
            <a:r>
              <a:rPr lang="en-US" altLang="ko-KR" sz="1400" dirty="0">
                <a:latin typeface="+mn-ea"/>
              </a:rPr>
              <a:t>bar() </a:t>
            </a:r>
            <a:r>
              <a:rPr lang="ko-KR" altLang="en-US" sz="1400" dirty="0">
                <a:latin typeface="+mn-ea"/>
              </a:rPr>
              <a:t>함수를 사용해 픽셀 </a:t>
            </a:r>
            <a:r>
              <a:rPr lang="en-US" altLang="ko-KR" sz="1400" dirty="0">
                <a:latin typeface="+mn-ea"/>
              </a:rPr>
              <a:t>10,000</a:t>
            </a:r>
            <a:r>
              <a:rPr lang="ko-KR" altLang="en-US" sz="1400" dirty="0">
                <a:latin typeface="+mn-ea"/>
              </a:rPr>
              <a:t>개에 대한 평균값을 막대 그래프로 그려 봄</a:t>
            </a:r>
            <a:endParaRPr lang="en-US" altLang="ko-KR" sz="1400" dirty="0">
              <a:latin typeface="+mn-ea"/>
            </a:endParaRPr>
          </a:p>
          <a:p>
            <a:pPr marL="342900" indent="-342900">
              <a:lnSpc>
                <a:spcPct val="150000"/>
              </a:lnSpc>
              <a:buFont typeface="Wingdings" panose="05000000000000000000" pitchFamily="2" charset="2"/>
              <a:buChar char="§"/>
            </a:pPr>
            <a:r>
              <a:rPr lang="en-US" altLang="ko-KR" sz="1400" dirty="0">
                <a:latin typeface="+mn-ea"/>
              </a:rPr>
              <a:t>subplots() </a:t>
            </a:r>
            <a:r>
              <a:rPr lang="ko-KR" altLang="en-US" sz="1400" dirty="0">
                <a:latin typeface="+mn-ea"/>
              </a:rPr>
              <a:t>함수로 </a:t>
            </a:r>
            <a:r>
              <a:rPr lang="en-US" altLang="ko-KR" sz="1400" dirty="0">
                <a:latin typeface="+mn-ea"/>
              </a:rPr>
              <a:t>3</a:t>
            </a:r>
            <a:r>
              <a:rPr lang="ko-KR" altLang="en-US" sz="1400" dirty="0">
                <a:latin typeface="+mn-ea"/>
              </a:rPr>
              <a:t>개의 서브 그래프를 만들어 사과</a:t>
            </a:r>
            <a:r>
              <a:rPr lang="en-US" altLang="ko-KR" sz="1400" dirty="0">
                <a:latin typeface="+mn-ea"/>
              </a:rPr>
              <a:t>, </a:t>
            </a:r>
            <a:r>
              <a:rPr lang="ko-KR" altLang="en-US" sz="1400" dirty="0">
                <a:latin typeface="+mn-ea"/>
              </a:rPr>
              <a:t>파인애플</a:t>
            </a:r>
            <a:r>
              <a:rPr lang="en-US" altLang="ko-KR" sz="1400" dirty="0">
                <a:latin typeface="+mn-ea"/>
              </a:rPr>
              <a:t>, </a:t>
            </a:r>
            <a:r>
              <a:rPr lang="ko-KR" altLang="en-US" sz="1400" dirty="0">
                <a:latin typeface="+mn-ea"/>
              </a:rPr>
              <a:t>바나나에 대한 막대 그래프를 그려 봄</a:t>
            </a:r>
            <a:endParaRPr lang="en-US" altLang="ko-KR" sz="1400" dirty="0">
              <a:latin typeface="+mn-ea"/>
            </a:endParaRPr>
          </a:p>
          <a:p>
            <a:pPr marL="342900" indent="-342900">
              <a:lnSpc>
                <a:spcPct val="150000"/>
              </a:lnSpc>
              <a:buFont typeface="Wingdings" panose="05000000000000000000" pitchFamily="2" charset="2"/>
              <a:buChar char="§"/>
            </a:pPr>
            <a:r>
              <a:rPr lang="en-US" altLang="ko-KR" sz="1400" dirty="0">
                <a:latin typeface="+mn-ea"/>
              </a:rPr>
              <a:t>3</a:t>
            </a:r>
            <a:r>
              <a:rPr lang="ko-KR" altLang="en-US" sz="1400" dirty="0">
                <a:latin typeface="+mn-ea"/>
              </a:rPr>
              <a:t>개의 그래프를 보면 과일마다 값이 높은 구간이 다름</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사과는 사진 아래쪽으로 갈수록 값이 높아지고</a:t>
            </a:r>
            <a:r>
              <a:rPr lang="en-US" altLang="ko-KR" sz="1400" dirty="0">
                <a:latin typeface="+mn-ea"/>
              </a:rPr>
              <a:t>, </a:t>
            </a:r>
            <a:r>
              <a:rPr lang="ko-KR" altLang="en-US" sz="1400" dirty="0">
                <a:latin typeface="+mn-ea"/>
              </a:rPr>
              <a:t>파인애플 그래프는 비교적 고르면서 높으며</a:t>
            </a:r>
            <a:r>
              <a:rPr lang="en-US" altLang="ko-KR" sz="1400" dirty="0">
                <a:latin typeface="+mn-ea"/>
              </a:rPr>
              <a:t>, </a:t>
            </a:r>
            <a:r>
              <a:rPr lang="ko-KR" altLang="en-US" sz="1400" dirty="0">
                <a:latin typeface="+mn-ea"/>
              </a:rPr>
              <a:t>바나나는 확실히 중앙의 </a:t>
            </a:r>
            <a:r>
              <a:rPr lang="ko-KR" altLang="en-US" sz="1400" dirty="0" err="1">
                <a:latin typeface="+mn-ea"/>
              </a:rPr>
              <a:t>픽셀값이</a:t>
            </a:r>
            <a:r>
              <a:rPr lang="ko-KR" altLang="en-US" sz="1400" dirty="0">
                <a:latin typeface="+mn-ea"/>
              </a:rPr>
              <a:t> 높음</a:t>
            </a:r>
            <a:endParaRPr lang="en-US" altLang="ko-KR" sz="1400" dirty="0">
              <a:latin typeface="+mn-ea"/>
            </a:endParaRPr>
          </a:p>
        </p:txBody>
      </p:sp>
      <p:sp>
        <p:nvSpPr>
          <p:cNvPr id="11" name="슬라이드 번호 개체 틀 10">
            <a:extLst>
              <a:ext uri="{FF2B5EF4-FFF2-40B4-BE49-F238E27FC236}">
                <a16:creationId xmlns:a16="http://schemas.microsoft.com/office/drawing/2014/main" id="{A726D4C5-CE60-BF82-5599-D6A291223BD4}"/>
              </a:ext>
            </a:extLst>
          </p:cNvPr>
          <p:cNvSpPr>
            <a:spLocks noGrp="1"/>
          </p:cNvSpPr>
          <p:nvPr>
            <p:ph type="sldNum" sz="quarter" idx="12"/>
          </p:nvPr>
        </p:nvSpPr>
        <p:spPr/>
        <p:txBody>
          <a:bodyPr/>
          <a:lstStyle/>
          <a:p>
            <a:fld id="{785FB9D8-AD8A-433C-85A4-344A7D45903D}" type="slidenum">
              <a:rPr lang="ko-KR" altLang="en-US" smtClean="0"/>
              <a:pPr/>
              <a:t>11</a:t>
            </a:fld>
            <a:r>
              <a:rPr lang="ko-KR" altLang="en-US"/>
              <a:t> </a:t>
            </a:r>
            <a:r>
              <a:rPr lang="en-US" altLang="ko-KR"/>
              <a:t>/ 16</a:t>
            </a:r>
            <a:endParaRPr lang="ko-KR" altLang="en-US" dirty="0"/>
          </a:p>
        </p:txBody>
      </p:sp>
      <p:sp>
        <p:nvSpPr>
          <p:cNvPr id="6" name="TextBox 5">
            <a:extLst>
              <a:ext uri="{FF2B5EF4-FFF2-40B4-BE49-F238E27FC236}">
                <a16:creationId xmlns:a16="http://schemas.microsoft.com/office/drawing/2014/main" id="{D6A33329-2925-4786-D572-AB1F4D8E4970}"/>
              </a:ext>
            </a:extLst>
          </p:cNvPr>
          <p:cNvSpPr txBox="1"/>
          <p:nvPr/>
        </p:nvSpPr>
        <p:spPr>
          <a:xfrm>
            <a:off x="533372" y="1363113"/>
            <a:ext cx="6142180" cy="1323439"/>
          </a:xfrm>
          <a:prstGeom prst="rect">
            <a:avLst/>
          </a:prstGeom>
          <a:solidFill>
            <a:schemeClr val="tx2">
              <a:lumMod val="75000"/>
            </a:schemeClr>
          </a:solidFill>
        </p:spPr>
        <p:txBody>
          <a:bodyPr wrap="square">
            <a:spAutoFit/>
          </a:bodyPr>
          <a:lstStyle/>
          <a:p>
            <a:r>
              <a:rPr lang="en-US" altLang="ko-KR" sz="1600" b="0">
                <a:solidFill>
                  <a:srgbClr val="EEFFFF"/>
                </a:solidFill>
                <a:effectLst/>
                <a:latin typeface="Consolas" panose="020B0609020204030204" pitchFamily="49" charset="0"/>
              </a:rPr>
              <a:t>fig</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axs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subplots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3</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figsize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20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5</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axs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bar</a:t>
            </a:r>
            <a:r>
              <a:rPr lang="en-US" altLang="ko-KR" sz="1600" b="0">
                <a:solidFill>
                  <a:srgbClr val="89DDFF"/>
                </a:solidFill>
                <a:effectLst/>
                <a:latin typeface="Consolas" panose="020B0609020204030204" pitchFamily="49" charset="0"/>
              </a:rPr>
              <a:t>(</a:t>
            </a:r>
            <a:r>
              <a:rPr lang="en-US" altLang="ko-KR" sz="1600" b="0">
                <a:solidFill>
                  <a:srgbClr val="FFCB6B"/>
                </a:solidFill>
                <a:effectLst/>
                <a:latin typeface="Consolas" panose="020B0609020204030204" pitchFamily="49" charset="0"/>
              </a:rPr>
              <a:t>range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10000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apple</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axs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bar</a:t>
            </a:r>
            <a:r>
              <a:rPr lang="en-US" altLang="ko-KR" sz="1600" b="0">
                <a:solidFill>
                  <a:srgbClr val="89DDFF"/>
                </a:solidFill>
                <a:effectLst/>
                <a:latin typeface="Consolas" panose="020B0609020204030204" pitchFamily="49" charset="0"/>
              </a:rPr>
              <a:t>(</a:t>
            </a:r>
            <a:r>
              <a:rPr lang="en-US" altLang="ko-KR" sz="1600" b="0">
                <a:solidFill>
                  <a:srgbClr val="FFCB6B"/>
                </a:solidFill>
                <a:effectLst/>
                <a:latin typeface="Consolas" panose="020B0609020204030204" pitchFamily="49" charset="0"/>
              </a:rPr>
              <a:t>range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10000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pineapple</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axs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2</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bar</a:t>
            </a:r>
            <a:r>
              <a:rPr lang="en-US" altLang="ko-KR" sz="1600" b="0">
                <a:solidFill>
                  <a:srgbClr val="89DDFF"/>
                </a:solidFill>
                <a:effectLst/>
                <a:latin typeface="Consolas" panose="020B0609020204030204" pitchFamily="49" charset="0"/>
              </a:rPr>
              <a:t>(</a:t>
            </a:r>
            <a:r>
              <a:rPr lang="en-US" altLang="ko-KR" sz="1600" b="0">
                <a:solidFill>
                  <a:srgbClr val="FFCB6B"/>
                </a:solidFill>
                <a:effectLst/>
                <a:latin typeface="Consolas" panose="020B0609020204030204" pitchFamily="49" charset="0"/>
              </a:rPr>
              <a:t>range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10000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banana</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show</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pic>
        <p:nvPicPr>
          <p:cNvPr id="8" name="그림 7">
            <a:extLst>
              <a:ext uri="{FF2B5EF4-FFF2-40B4-BE49-F238E27FC236}">
                <a16:creationId xmlns:a16="http://schemas.microsoft.com/office/drawing/2014/main" id="{6CFFAD97-8198-0407-1B47-39A858A76D1A}"/>
              </a:ext>
            </a:extLst>
          </p:cNvPr>
          <p:cNvPicPr>
            <a:picLocks noChangeAspect="1"/>
          </p:cNvPicPr>
          <p:nvPr/>
        </p:nvPicPr>
        <p:blipFill>
          <a:blip r:embed="rId2"/>
          <a:stretch>
            <a:fillRect/>
          </a:stretch>
        </p:blipFill>
        <p:spPr>
          <a:xfrm>
            <a:off x="6049819" y="2875574"/>
            <a:ext cx="6142181" cy="1752457"/>
          </a:xfrm>
          <a:prstGeom prst="rect">
            <a:avLst/>
          </a:prstGeom>
        </p:spPr>
      </p:pic>
    </p:spTree>
    <p:extLst>
      <p:ext uri="{BB962C8B-B14F-4D97-AF65-F5344CB8AC3E}">
        <p14:creationId xmlns:p14="http://schemas.microsoft.com/office/powerpoint/2010/main" val="1512798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0" y="739854"/>
            <a:ext cx="229902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err="1">
                <a:latin typeface="+mj-ea"/>
                <a:ea typeface="+mj-ea"/>
              </a:rPr>
              <a:t>픽셀값</a:t>
            </a:r>
            <a:r>
              <a:rPr lang="ko-KR" altLang="en-US" sz="2000" dirty="0">
                <a:latin typeface="+mj-ea"/>
                <a:ea typeface="+mj-ea"/>
              </a:rPr>
              <a:t> 분석하기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3506088" cy="584775"/>
          </a:xfrm>
          <a:prstGeom prst="rect">
            <a:avLst/>
          </a:prstGeom>
          <a:noFill/>
        </p:spPr>
        <p:txBody>
          <a:bodyPr wrap="none" rtlCol="0">
            <a:spAutoFit/>
          </a:bodyPr>
          <a:lstStyle/>
          <a:p>
            <a:r>
              <a:rPr lang="en-US" altLang="ko-KR" sz="3200" dirty="0">
                <a:latin typeface="+mj-ea"/>
                <a:ea typeface="+mj-ea"/>
              </a:rPr>
              <a:t>3. </a:t>
            </a:r>
            <a:r>
              <a:rPr lang="ko-KR" altLang="en-US" sz="3200" dirty="0" err="1">
                <a:latin typeface="+mj-ea"/>
                <a:ea typeface="+mj-ea"/>
              </a:rPr>
              <a:t>픽셀값</a:t>
            </a:r>
            <a:r>
              <a:rPr lang="ko-KR" altLang="en-US" sz="3200" dirty="0">
                <a:latin typeface="+mj-ea"/>
                <a:ea typeface="+mj-ea"/>
              </a:rPr>
              <a:t> 분석하기</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7E8514-001E-FD73-005B-2426C71C63A0}"/>
                  </a:ext>
                </a:extLst>
              </p:cNvPr>
              <p:cNvSpPr txBox="1"/>
              <p:nvPr/>
            </p:nvSpPr>
            <p:spPr>
              <a:xfrm>
                <a:off x="533372" y="4459978"/>
                <a:ext cx="7803739" cy="1353897"/>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400" dirty="0">
                    <a:latin typeface="+mn-ea"/>
                  </a:rPr>
                  <a:t>픽셀 평균값을 </a:t>
                </a:r>
                <a14:m>
                  <m:oMath xmlns:m="http://schemas.openxmlformats.org/officeDocument/2006/math">
                    <m:r>
                      <a:rPr lang="en-US" altLang="ko-KR" sz="1400" b="0" i="1" smtClean="0">
                        <a:latin typeface="Cambria Math" panose="02040503050406030204" pitchFamily="18" charset="0"/>
                      </a:rPr>
                      <m:t>100</m:t>
                    </m:r>
                    <m:r>
                      <a:rPr lang="en-US" altLang="ko-KR" sz="1400" b="0" i="1" smtClean="0">
                        <a:latin typeface="Cambria Math" panose="02040503050406030204" pitchFamily="18" charset="0"/>
                        <a:ea typeface="Cambria Math" panose="02040503050406030204" pitchFamily="18" charset="0"/>
                      </a:rPr>
                      <m:t>×100</m:t>
                    </m:r>
                  </m:oMath>
                </a14:m>
                <a:r>
                  <a:rPr lang="en-US" altLang="ko-KR" sz="1400" dirty="0">
                    <a:latin typeface="+mn-ea"/>
                  </a:rPr>
                  <a:t> </a:t>
                </a:r>
                <a:r>
                  <a:rPr lang="ko-KR" altLang="en-US" sz="1400" dirty="0">
                    <a:latin typeface="+mn-ea"/>
                  </a:rPr>
                  <a:t>크기로 바꿔서 이미지처럼 출력하여 비교해 봄</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픽셀을 평균 낸 이미지를 모든 사진을 합쳐 놓은 대표 이미지로 생각할 수 있음</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세 과일은 픽셀 위치에 따라 값의 크기가 차이 남</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따라서 이 대표 이미지와 가까운 사진을 골라 낸다면</a:t>
                </a:r>
                <a:r>
                  <a:rPr lang="en-US" altLang="ko-KR" sz="1400" dirty="0">
                    <a:latin typeface="+mn-ea"/>
                  </a:rPr>
                  <a:t> </a:t>
                </a:r>
                <a:r>
                  <a:rPr lang="ko-KR" altLang="en-US" sz="1400" dirty="0">
                    <a:latin typeface="+mn-ea"/>
                  </a:rPr>
                  <a:t>사과</a:t>
                </a:r>
                <a:r>
                  <a:rPr lang="en-US" altLang="ko-KR" sz="1400" dirty="0">
                    <a:latin typeface="+mn-ea"/>
                  </a:rPr>
                  <a:t>, </a:t>
                </a:r>
                <a:r>
                  <a:rPr lang="ko-KR" altLang="en-US" sz="1400" dirty="0">
                    <a:latin typeface="+mn-ea"/>
                  </a:rPr>
                  <a:t>파인애플</a:t>
                </a:r>
                <a:r>
                  <a:rPr lang="en-US" altLang="ko-KR" sz="1400" dirty="0">
                    <a:latin typeface="+mn-ea"/>
                  </a:rPr>
                  <a:t>,</a:t>
                </a:r>
                <a:r>
                  <a:rPr lang="ko-KR" altLang="en-US" sz="1400" dirty="0">
                    <a:latin typeface="+mn-ea"/>
                  </a:rPr>
                  <a:t> 바나나를 구분할 수 있을 것임</a:t>
                </a:r>
                <a:endParaRPr lang="en-US" altLang="ko-KR" sz="1400" dirty="0">
                  <a:latin typeface="+mn-ea"/>
                </a:endParaRPr>
              </a:p>
            </p:txBody>
          </p:sp>
        </mc:Choice>
        <mc:Fallback xmlns="">
          <p:sp>
            <p:nvSpPr>
              <p:cNvPr id="10" name="TextBox 9">
                <a:extLst>
                  <a:ext uri="{FF2B5EF4-FFF2-40B4-BE49-F238E27FC236}">
                    <a16:creationId xmlns:a16="http://schemas.microsoft.com/office/drawing/2014/main" id="{B27E8514-001E-FD73-005B-2426C71C63A0}"/>
                  </a:ext>
                </a:extLst>
              </p:cNvPr>
              <p:cNvSpPr txBox="1">
                <a:spLocks noRot="1" noChangeAspect="1" noMove="1" noResize="1" noEditPoints="1" noAdjustHandles="1" noChangeArrowheads="1" noChangeShapeType="1" noTextEdit="1"/>
              </p:cNvSpPr>
              <p:nvPr/>
            </p:nvSpPr>
            <p:spPr>
              <a:xfrm>
                <a:off x="533372" y="4459978"/>
                <a:ext cx="7803739" cy="1353897"/>
              </a:xfrm>
              <a:prstGeom prst="rect">
                <a:avLst/>
              </a:prstGeom>
              <a:blipFill>
                <a:blip r:embed="rId2"/>
                <a:stretch>
                  <a:fillRect l="-78" b="-3604"/>
                </a:stretch>
              </a:blipFill>
            </p:spPr>
            <p:txBody>
              <a:bodyPr/>
              <a:lstStyle/>
              <a:p>
                <a:r>
                  <a:rPr lang="ko-KR" altLang="en-US">
                    <a:noFill/>
                  </a:rPr>
                  <a:t> </a:t>
                </a:r>
              </a:p>
            </p:txBody>
          </p:sp>
        </mc:Fallback>
      </mc:AlternateContent>
      <p:sp>
        <p:nvSpPr>
          <p:cNvPr id="11" name="슬라이드 번호 개체 틀 10">
            <a:extLst>
              <a:ext uri="{FF2B5EF4-FFF2-40B4-BE49-F238E27FC236}">
                <a16:creationId xmlns:a16="http://schemas.microsoft.com/office/drawing/2014/main" id="{F21B4B96-E7E4-3DAC-014D-D0737345C8DB}"/>
              </a:ext>
            </a:extLst>
          </p:cNvPr>
          <p:cNvSpPr>
            <a:spLocks noGrp="1"/>
          </p:cNvSpPr>
          <p:nvPr>
            <p:ph type="sldNum" sz="quarter" idx="12"/>
          </p:nvPr>
        </p:nvSpPr>
        <p:spPr/>
        <p:txBody>
          <a:bodyPr/>
          <a:lstStyle/>
          <a:p>
            <a:fld id="{785FB9D8-AD8A-433C-85A4-344A7D45903D}" type="slidenum">
              <a:rPr lang="ko-KR" altLang="en-US" smtClean="0"/>
              <a:pPr/>
              <a:t>12</a:t>
            </a:fld>
            <a:r>
              <a:rPr lang="ko-KR" altLang="en-US"/>
              <a:t> </a:t>
            </a:r>
            <a:r>
              <a:rPr lang="en-US" altLang="ko-KR"/>
              <a:t>/ 16</a:t>
            </a:r>
            <a:endParaRPr lang="ko-KR" altLang="en-US" dirty="0"/>
          </a:p>
        </p:txBody>
      </p:sp>
      <p:sp>
        <p:nvSpPr>
          <p:cNvPr id="4" name="TextBox 3">
            <a:extLst>
              <a:ext uri="{FF2B5EF4-FFF2-40B4-BE49-F238E27FC236}">
                <a16:creationId xmlns:a16="http://schemas.microsoft.com/office/drawing/2014/main" id="{8F8C3C36-B875-A850-6C62-09CD230BEC31}"/>
              </a:ext>
            </a:extLst>
          </p:cNvPr>
          <p:cNvSpPr txBox="1"/>
          <p:nvPr/>
        </p:nvSpPr>
        <p:spPr>
          <a:xfrm>
            <a:off x="533372" y="1304401"/>
            <a:ext cx="6885708" cy="2308324"/>
          </a:xfrm>
          <a:prstGeom prst="rect">
            <a:avLst/>
          </a:prstGeom>
          <a:solidFill>
            <a:schemeClr val="tx2">
              <a:lumMod val="75000"/>
            </a:schemeClr>
          </a:solidFill>
        </p:spPr>
        <p:txBody>
          <a:bodyPr wrap="square">
            <a:spAutoFit/>
          </a:bodyPr>
          <a:lstStyle/>
          <a:p>
            <a:r>
              <a:rPr lang="en-US" altLang="ko-KR" sz="1600" b="0">
                <a:solidFill>
                  <a:srgbClr val="EEFFFF"/>
                </a:solidFill>
                <a:effectLst/>
                <a:latin typeface="Consolas" panose="020B0609020204030204" pitchFamily="49" charset="0"/>
              </a:rPr>
              <a:t>apple_mean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apple</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reshape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100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pineapple_mean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pineapple</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reshape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100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banana_mean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banana</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reshape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100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br>
              <a:rPr lang="en-US" altLang="ko-KR" sz="1600" b="0">
                <a:solidFill>
                  <a:srgbClr val="EEFFFF"/>
                </a:solidFill>
                <a:effectLst/>
                <a:latin typeface="Consolas" panose="020B0609020204030204" pitchFamily="49" charset="0"/>
              </a:rPr>
            </a:br>
            <a:r>
              <a:rPr lang="en-US" altLang="ko-KR" sz="1600" b="0">
                <a:solidFill>
                  <a:srgbClr val="EEFFFF"/>
                </a:solidFill>
                <a:effectLst/>
                <a:latin typeface="Consolas" panose="020B0609020204030204" pitchFamily="49" charset="0"/>
              </a:rPr>
              <a:t>fig</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axs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subplots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3</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figsize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20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5</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axs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imshow</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apple_mean</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cmap</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gray_r</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axs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imshow</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pineapple_mean</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cmap</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gray_r</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axs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2</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imshow</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banana_mean</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cmap</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gray_r</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show</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pic>
        <p:nvPicPr>
          <p:cNvPr id="7" name="그림 6">
            <a:extLst>
              <a:ext uri="{FF2B5EF4-FFF2-40B4-BE49-F238E27FC236}">
                <a16:creationId xmlns:a16="http://schemas.microsoft.com/office/drawing/2014/main" id="{49B77D27-67D7-A42F-7C48-C3D349D6676F}"/>
              </a:ext>
            </a:extLst>
          </p:cNvPr>
          <p:cNvPicPr>
            <a:picLocks noChangeAspect="1"/>
          </p:cNvPicPr>
          <p:nvPr/>
        </p:nvPicPr>
        <p:blipFill>
          <a:blip r:embed="rId3"/>
          <a:stretch>
            <a:fillRect/>
          </a:stretch>
        </p:blipFill>
        <p:spPr>
          <a:xfrm>
            <a:off x="6673474" y="3773826"/>
            <a:ext cx="5518526" cy="1574039"/>
          </a:xfrm>
          <a:prstGeom prst="rect">
            <a:avLst/>
          </a:prstGeom>
        </p:spPr>
      </p:pic>
    </p:spTree>
    <p:extLst>
      <p:ext uri="{BB962C8B-B14F-4D97-AF65-F5344CB8AC3E}">
        <p14:creationId xmlns:p14="http://schemas.microsoft.com/office/powerpoint/2010/main" val="1210277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0" y="739854"/>
            <a:ext cx="3642344"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a:latin typeface="+mj-ea"/>
                <a:ea typeface="+mj-ea"/>
              </a:rPr>
              <a:t>평균값과 가까운 사진 고르기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5662127" cy="584775"/>
          </a:xfrm>
          <a:prstGeom prst="rect">
            <a:avLst/>
          </a:prstGeom>
          <a:noFill/>
        </p:spPr>
        <p:txBody>
          <a:bodyPr wrap="none" rtlCol="0">
            <a:spAutoFit/>
          </a:bodyPr>
          <a:lstStyle/>
          <a:p>
            <a:r>
              <a:rPr lang="en-US" altLang="ko-KR" sz="3200" dirty="0">
                <a:latin typeface="+mj-ea"/>
                <a:ea typeface="+mj-ea"/>
              </a:rPr>
              <a:t>4. </a:t>
            </a:r>
            <a:r>
              <a:rPr lang="ko-KR" altLang="en-US" sz="3200" dirty="0">
                <a:latin typeface="+mj-ea"/>
                <a:ea typeface="+mj-ea"/>
              </a:rPr>
              <a:t>평균값과 가까운 사진 고르기</a:t>
            </a:r>
          </a:p>
        </p:txBody>
      </p:sp>
      <p:sp>
        <p:nvSpPr>
          <p:cNvPr id="10" name="TextBox 9">
            <a:extLst>
              <a:ext uri="{FF2B5EF4-FFF2-40B4-BE49-F238E27FC236}">
                <a16:creationId xmlns:a16="http://schemas.microsoft.com/office/drawing/2014/main" id="{B27E8514-001E-FD73-005B-2426C71C63A0}"/>
              </a:ext>
            </a:extLst>
          </p:cNvPr>
          <p:cNvSpPr txBox="1"/>
          <p:nvPr/>
        </p:nvSpPr>
        <p:spPr>
          <a:xfrm>
            <a:off x="533372" y="3132222"/>
            <a:ext cx="7162538" cy="2323393"/>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400" dirty="0">
                <a:latin typeface="+mn-ea"/>
              </a:rPr>
              <a:t>사과 사진의 평균값인 </a:t>
            </a:r>
            <a:r>
              <a:rPr lang="en-US" altLang="ko-KR" sz="1400" dirty="0" err="1">
                <a:latin typeface="+mn-ea"/>
              </a:rPr>
              <a:t>apple_mean</a:t>
            </a:r>
            <a:r>
              <a:rPr lang="ko-KR" altLang="en-US" sz="1400" dirty="0">
                <a:latin typeface="+mn-ea"/>
              </a:rPr>
              <a:t>과 가장 가까운 사진을 골라 봄</a:t>
            </a:r>
            <a:endParaRPr lang="en-US" altLang="ko-KR" sz="1400" dirty="0">
              <a:latin typeface="+mn-ea"/>
            </a:endParaRPr>
          </a:p>
          <a:p>
            <a:pPr marL="342900" indent="-342900">
              <a:lnSpc>
                <a:spcPct val="150000"/>
              </a:lnSpc>
              <a:buClr>
                <a:schemeClr val="tx1"/>
              </a:buClr>
              <a:buFont typeface="Wingdings" panose="05000000000000000000" pitchFamily="2" charset="2"/>
              <a:buChar char="§"/>
            </a:pPr>
            <a:r>
              <a:rPr lang="en-US" altLang="ko-KR" sz="1400" dirty="0">
                <a:solidFill>
                  <a:srgbClr val="69258A"/>
                </a:solidFill>
                <a:latin typeface="+mn-ea"/>
              </a:rPr>
              <a:t>fruits</a:t>
            </a:r>
            <a:r>
              <a:rPr lang="ko-KR" altLang="en-US" sz="1400" dirty="0">
                <a:solidFill>
                  <a:srgbClr val="69258A"/>
                </a:solidFill>
                <a:latin typeface="+mn-ea"/>
              </a:rPr>
              <a:t> 배열에 있는 모든 샘플에서 </a:t>
            </a:r>
            <a:r>
              <a:rPr lang="en-US" altLang="ko-KR" sz="1400" dirty="0" err="1">
                <a:solidFill>
                  <a:srgbClr val="69258A"/>
                </a:solidFill>
                <a:latin typeface="+mn-ea"/>
              </a:rPr>
              <a:t>apple_mean</a:t>
            </a:r>
            <a:r>
              <a:rPr lang="ko-KR" altLang="en-US" sz="1400" dirty="0">
                <a:solidFill>
                  <a:srgbClr val="69258A"/>
                </a:solidFill>
                <a:latin typeface="+mn-ea"/>
              </a:rPr>
              <a:t>을 뺀 절댓값의 평균을 계산함</a:t>
            </a:r>
            <a:endParaRPr lang="en-US" altLang="ko-KR" sz="1400" dirty="0">
              <a:solidFill>
                <a:srgbClr val="69258A"/>
              </a:solidFill>
              <a:latin typeface="+mn-ea"/>
            </a:endParaRPr>
          </a:p>
          <a:p>
            <a:pPr marL="342900" indent="-342900">
              <a:lnSpc>
                <a:spcPct val="150000"/>
              </a:lnSpc>
              <a:buFont typeface="Wingdings" panose="05000000000000000000" pitchFamily="2" charset="2"/>
              <a:buChar char="§"/>
            </a:pPr>
            <a:r>
              <a:rPr lang="ko-KR" altLang="en-US" sz="1400" dirty="0" err="1">
                <a:latin typeface="+mn-ea"/>
              </a:rPr>
              <a:t>넘파이</a:t>
            </a:r>
            <a:r>
              <a:rPr lang="ko-KR" altLang="en-US" sz="1400" dirty="0">
                <a:latin typeface="+mn-ea"/>
              </a:rPr>
              <a:t> </a:t>
            </a:r>
            <a:r>
              <a:rPr lang="en-US" altLang="ko-KR" sz="1400" dirty="0">
                <a:solidFill>
                  <a:srgbClr val="69258A"/>
                </a:solidFill>
                <a:latin typeface="+mn-ea"/>
              </a:rPr>
              <a:t>abs() </a:t>
            </a:r>
            <a:r>
              <a:rPr lang="ko-KR" altLang="en-US" sz="1400" dirty="0">
                <a:solidFill>
                  <a:srgbClr val="69258A"/>
                </a:solidFill>
                <a:latin typeface="+mn-ea"/>
              </a:rPr>
              <a:t>함수는 절댓값을 계산하는 함수임</a:t>
            </a:r>
            <a:endParaRPr lang="en-US" altLang="ko-KR" sz="1400" dirty="0">
              <a:solidFill>
                <a:srgbClr val="69258A"/>
              </a:solidFill>
              <a:latin typeface="+mn-ea"/>
            </a:endParaRPr>
          </a:p>
          <a:p>
            <a:pPr marL="342900" indent="-342900">
              <a:lnSpc>
                <a:spcPct val="150000"/>
              </a:lnSpc>
              <a:buFont typeface="Wingdings" panose="05000000000000000000" pitchFamily="2" charset="2"/>
              <a:buChar char="§"/>
            </a:pPr>
            <a:r>
              <a:rPr lang="ko-KR" altLang="en-US" sz="1400" dirty="0">
                <a:latin typeface="+mn-ea"/>
              </a:rPr>
              <a:t>배열을 입력하면 모든 원소의 절댓값을 계산하여 입력과 동일한 크기의 배열을 반환함</a:t>
            </a:r>
            <a:endParaRPr lang="en-US" altLang="ko-KR" sz="1400" dirty="0">
              <a:latin typeface="+mn-ea"/>
            </a:endParaRPr>
          </a:p>
          <a:p>
            <a:pPr marL="342900" indent="-342900">
              <a:lnSpc>
                <a:spcPct val="150000"/>
              </a:lnSpc>
              <a:buFont typeface="Wingdings" panose="05000000000000000000" pitchFamily="2" charset="2"/>
              <a:buChar char="§"/>
            </a:pPr>
            <a:r>
              <a:rPr lang="en-US" altLang="ko-KR" sz="1400" dirty="0" err="1">
                <a:latin typeface="+mn-ea"/>
              </a:rPr>
              <a:t>abs_diff</a:t>
            </a:r>
            <a:r>
              <a:rPr lang="ko-KR" altLang="en-US" sz="1400" dirty="0">
                <a:latin typeface="+mn-ea"/>
              </a:rPr>
              <a:t>는 </a:t>
            </a:r>
            <a:r>
              <a:rPr lang="en-US" altLang="ko-KR" sz="1400" dirty="0">
                <a:latin typeface="+mn-ea"/>
              </a:rPr>
              <a:t>(300, 100, 100) </a:t>
            </a:r>
            <a:r>
              <a:rPr lang="ko-KR" altLang="en-US" sz="1400" dirty="0">
                <a:latin typeface="+mn-ea"/>
              </a:rPr>
              <a:t>크기의 배열임</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따라서 각 샘플에 대한 평균을 구하기 위해 </a:t>
            </a:r>
            <a:r>
              <a:rPr lang="en-US" altLang="ko-KR" sz="1400" dirty="0">
                <a:latin typeface="+mn-ea"/>
              </a:rPr>
              <a:t>axis</a:t>
            </a:r>
            <a:r>
              <a:rPr lang="ko-KR" altLang="en-US" sz="1400" dirty="0">
                <a:latin typeface="+mn-ea"/>
              </a:rPr>
              <a:t>에 두 번째</a:t>
            </a:r>
            <a:r>
              <a:rPr lang="en-US" altLang="ko-KR" sz="1400" dirty="0">
                <a:latin typeface="+mn-ea"/>
              </a:rPr>
              <a:t>, </a:t>
            </a:r>
            <a:r>
              <a:rPr lang="ko-KR" altLang="en-US" sz="1400" dirty="0">
                <a:latin typeface="+mn-ea"/>
              </a:rPr>
              <a:t>세 번째 차원을 모두 지정함</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이렇게 계산한 </a:t>
            </a:r>
            <a:r>
              <a:rPr lang="en-US" altLang="ko-KR" sz="1400" dirty="0" err="1">
                <a:latin typeface="+mn-ea"/>
              </a:rPr>
              <a:t>abs_mean</a:t>
            </a:r>
            <a:r>
              <a:rPr lang="ko-KR" altLang="en-US" sz="1400" dirty="0">
                <a:latin typeface="+mn-ea"/>
              </a:rPr>
              <a:t>은 각 샘플의 오차 평균이므로 크기가 </a:t>
            </a:r>
            <a:r>
              <a:rPr lang="en-US" altLang="ko-KR" sz="1400" dirty="0">
                <a:latin typeface="+mn-ea"/>
              </a:rPr>
              <a:t>(300, )</a:t>
            </a:r>
            <a:r>
              <a:rPr lang="ko-KR" altLang="en-US" sz="1400" dirty="0">
                <a:latin typeface="+mn-ea"/>
              </a:rPr>
              <a:t>인 </a:t>
            </a:r>
            <a:r>
              <a:rPr lang="en-US" altLang="ko-KR" sz="1400" dirty="0">
                <a:latin typeface="+mn-ea"/>
              </a:rPr>
              <a:t>1</a:t>
            </a:r>
            <a:r>
              <a:rPr lang="ko-KR" altLang="en-US" sz="1400" dirty="0">
                <a:latin typeface="+mn-ea"/>
              </a:rPr>
              <a:t>차원 배열임</a:t>
            </a:r>
            <a:endParaRPr lang="en-US" altLang="ko-KR" sz="1400" dirty="0">
              <a:latin typeface="+mn-ea"/>
            </a:endParaRPr>
          </a:p>
        </p:txBody>
      </p:sp>
      <p:sp>
        <p:nvSpPr>
          <p:cNvPr id="12" name="슬라이드 번호 개체 틀 11">
            <a:extLst>
              <a:ext uri="{FF2B5EF4-FFF2-40B4-BE49-F238E27FC236}">
                <a16:creationId xmlns:a16="http://schemas.microsoft.com/office/drawing/2014/main" id="{D4A1EBE0-E31C-DA4C-EFF4-30E6D4947DAC}"/>
              </a:ext>
            </a:extLst>
          </p:cNvPr>
          <p:cNvSpPr>
            <a:spLocks noGrp="1"/>
          </p:cNvSpPr>
          <p:nvPr>
            <p:ph type="sldNum" sz="quarter" idx="12"/>
          </p:nvPr>
        </p:nvSpPr>
        <p:spPr/>
        <p:txBody>
          <a:bodyPr/>
          <a:lstStyle/>
          <a:p>
            <a:fld id="{785FB9D8-AD8A-433C-85A4-344A7D45903D}" type="slidenum">
              <a:rPr lang="ko-KR" altLang="en-US" smtClean="0"/>
              <a:pPr/>
              <a:t>13</a:t>
            </a:fld>
            <a:r>
              <a:rPr lang="ko-KR" altLang="en-US"/>
              <a:t> </a:t>
            </a:r>
            <a:r>
              <a:rPr lang="en-US" altLang="ko-KR"/>
              <a:t>/ 16</a:t>
            </a:r>
            <a:endParaRPr lang="ko-KR" altLang="en-US" dirty="0"/>
          </a:p>
        </p:txBody>
      </p:sp>
      <p:sp>
        <p:nvSpPr>
          <p:cNvPr id="4" name="TextBox 3">
            <a:extLst>
              <a:ext uri="{FF2B5EF4-FFF2-40B4-BE49-F238E27FC236}">
                <a16:creationId xmlns:a16="http://schemas.microsoft.com/office/drawing/2014/main" id="{60808965-ABBD-C141-D783-EABF496C0607}"/>
              </a:ext>
            </a:extLst>
          </p:cNvPr>
          <p:cNvSpPr txBox="1"/>
          <p:nvPr/>
        </p:nvSpPr>
        <p:spPr>
          <a:xfrm>
            <a:off x="571254" y="1446913"/>
            <a:ext cx="6142180" cy="830997"/>
          </a:xfrm>
          <a:prstGeom prst="rect">
            <a:avLst/>
          </a:prstGeom>
          <a:solidFill>
            <a:schemeClr val="tx2">
              <a:lumMod val="75000"/>
            </a:schemeClr>
          </a:solidFill>
        </p:spPr>
        <p:txBody>
          <a:bodyPr wrap="square">
            <a:spAutoFit/>
          </a:bodyPr>
          <a:lstStyle/>
          <a:p>
            <a:r>
              <a:rPr lang="en-US" altLang="ko-KR" sz="1600" b="0">
                <a:solidFill>
                  <a:srgbClr val="EEFFFF"/>
                </a:solidFill>
                <a:effectLst/>
                <a:latin typeface="Consolas" panose="020B0609020204030204" pitchFamily="49" charset="0"/>
              </a:rPr>
              <a:t>abs_diff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abs</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fruits</a:t>
            </a:r>
            <a:r>
              <a:rPr lang="en-US" altLang="ko-KR" sz="1600" b="0">
                <a:solidFill>
                  <a:srgbClr val="82AAFF"/>
                </a:solidFill>
                <a:effectLst/>
                <a:latin typeface="Consolas" panose="020B0609020204030204" pitchFamily="49" charset="0"/>
              </a:rPr>
              <a:t> </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EEFFFF"/>
                </a:solidFill>
                <a:effectLst/>
                <a:latin typeface="Consolas" panose="020B0609020204030204" pitchFamily="49" charset="0"/>
              </a:rPr>
              <a:t>apple_mean</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abs_mean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abs_diff</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2</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82AAFF"/>
                </a:solidFill>
                <a:effectLst/>
                <a:latin typeface="Consolas" panose="020B0609020204030204" pitchFamily="49" charset="0"/>
              </a:rPr>
              <a:t>print</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abs_mean</a:t>
            </a:r>
            <a:r>
              <a:rPr lang="en-US" altLang="ko-KR" sz="1600" b="0">
                <a:solidFill>
                  <a:srgbClr val="89DDFF"/>
                </a:solidFill>
                <a:effectLst/>
                <a:latin typeface="Consolas" panose="020B0609020204030204" pitchFamily="49" charset="0"/>
              </a:rPr>
              <a:t>.</a:t>
            </a:r>
            <a:r>
              <a:rPr lang="en-US" altLang="ko-KR" sz="1600" b="0">
                <a:solidFill>
                  <a:srgbClr val="F07178"/>
                </a:solidFill>
                <a:effectLst/>
                <a:latin typeface="Consolas" panose="020B0609020204030204" pitchFamily="49" charset="0"/>
              </a:rPr>
              <a:t>shape</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sp>
        <p:nvSpPr>
          <p:cNvPr id="7" name="TextBox 6">
            <a:extLst>
              <a:ext uri="{FF2B5EF4-FFF2-40B4-BE49-F238E27FC236}">
                <a16:creationId xmlns:a16="http://schemas.microsoft.com/office/drawing/2014/main" id="{6717516C-8BE8-0C24-DFB3-A4891E757407}"/>
              </a:ext>
            </a:extLst>
          </p:cNvPr>
          <p:cNvSpPr txBox="1"/>
          <p:nvPr/>
        </p:nvSpPr>
        <p:spPr>
          <a:xfrm>
            <a:off x="571254" y="2398398"/>
            <a:ext cx="6142180" cy="338554"/>
          </a:xfrm>
          <a:prstGeom prst="rect">
            <a:avLst/>
          </a:prstGeom>
          <a:solidFill>
            <a:schemeClr val="tx1"/>
          </a:solidFill>
        </p:spPr>
        <p:txBody>
          <a:bodyPr wrap="square">
            <a:spAutoFit/>
          </a:bodyPr>
          <a:lstStyle/>
          <a:p>
            <a:r>
              <a:rPr lang="en-US" altLang="ko-KR" sz="1600" b="0" i="0">
                <a:solidFill>
                  <a:srgbClr val="EEFFFF"/>
                </a:solidFill>
                <a:effectLst/>
                <a:latin typeface="Consolas" panose="020B0609020204030204" pitchFamily="49" charset="0"/>
              </a:rPr>
              <a:t>&gt;&gt; (300,)</a:t>
            </a:r>
            <a:endParaRPr lang="ko-KR" altLang="en-US" sz="1600"/>
          </a:p>
        </p:txBody>
      </p:sp>
    </p:spTree>
    <p:extLst>
      <p:ext uri="{BB962C8B-B14F-4D97-AF65-F5344CB8AC3E}">
        <p14:creationId xmlns:p14="http://schemas.microsoft.com/office/powerpoint/2010/main" val="144902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0" y="739854"/>
            <a:ext cx="3642344"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a:latin typeface="+mj-ea"/>
                <a:ea typeface="+mj-ea"/>
              </a:rPr>
              <a:t>평균값과 가까운 사진 고르기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5662127" cy="584775"/>
          </a:xfrm>
          <a:prstGeom prst="rect">
            <a:avLst/>
          </a:prstGeom>
          <a:noFill/>
        </p:spPr>
        <p:txBody>
          <a:bodyPr wrap="none" rtlCol="0">
            <a:spAutoFit/>
          </a:bodyPr>
          <a:lstStyle/>
          <a:p>
            <a:r>
              <a:rPr lang="en-US" altLang="ko-KR" sz="3200" dirty="0">
                <a:latin typeface="+mj-ea"/>
                <a:ea typeface="+mj-ea"/>
              </a:rPr>
              <a:t>4. </a:t>
            </a:r>
            <a:r>
              <a:rPr lang="ko-KR" altLang="en-US" sz="3200" dirty="0">
                <a:latin typeface="+mj-ea"/>
                <a:ea typeface="+mj-ea"/>
              </a:rPr>
              <a:t>평균값과 가까운 사진 고르기</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27E8514-001E-FD73-005B-2426C71C63A0}"/>
                  </a:ext>
                </a:extLst>
              </p:cNvPr>
              <p:cNvSpPr txBox="1"/>
              <p:nvPr/>
            </p:nvSpPr>
            <p:spPr>
              <a:xfrm>
                <a:off x="533372" y="3317523"/>
                <a:ext cx="7374135" cy="2969724"/>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400" dirty="0">
                    <a:latin typeface="+mn-ea"/>
                  </a:rPr>
                  <a:t>그 다음</a:t>
                </a:r>
                <a:r>
                  <a:rPr lang="en-US" altLang="ko-KR" sz="1400" dirty="0">
                    <a:latin typeface="+mn-ea"/>
                  </a:rPr>
                  <a:t>, </a:t>
                </a:r>
                <a:r>
                  <a:rPr lang="ko-KR" altLang="en-US" sz="1400" dirty="0">
                    <a:latin typeface="+mn-ea"/>
                  </a:rPr>
                  <a:t>이 값이 가장 작은 순서대로 </a:t>
                </a:r>
                <a:r>
                  <a:rPr lang="en-US" altLang="ko-KR" sz="1400" dirty="0">
                    <a:latin typeface="+mn-ea"/>
                  </a:rPr>
                  <a:t>100</a:t>
                </a:r>
                <a:r>
                  <a:rPr lang="ko-KR" altLang="en-US" sz="1400" dirty="0">
                    <a:latin typeface="+mn-ea"/>
                  </a:rPr>
                  <a:t>개를 골라 봄</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즉 </a:t>
                </a:r>
                <a:r>
                  <a:rPr lang="en-US" altLang="ko-KR" sz="1400" dirty="0" err="1">
                    <a:solidFill>
                      <a:srgbClr val="69258A"/>
                    </a:solidFill>
                    <a:latin typeface="+mn-ea"/>
                  </a:rPr>
                  <a:t>apple_mean</a:t>
                </a:r>
                <a:r>
                  <a:rPr lang="ko-KR" altLang="en-US" sz="1400" dirty="0">
                    <a:solidFill>
                      <a:srgbClr val="69258A"/>
                    </a:solidFill>
                    <a:latin typeface="+mn-ea"/>
                  </a:rPr>
                  <a:t>과 오차가 가장 작은 샘플 </a:t>
                </a:r>
                <a:r>
                  <a:rPr lang="en-US" altLang="ko-KR" sz="1400" dirty="0">
                    <a:solidFill>
                      <a:srgbClr val="69258A"/>
                    </a:solidFill>
                    <a:latin typeface="+mn-ea"/>
                  </a:rPr>
                  <a:t>100</a:t>
                </a:r>
                <a:r>
                  <a:rPr lang="ko-KR" altLang="en-US" sz="1400" dirty="0">
                    <a:solidFill>
                      <a:srgbClr val="69258A"/>
                    </a:solidFill>
                    <a:latin typeface="+mn-ea"/>
                  </a:rPr>
                  <a:t>개</a:t>
                </a:r>
                <a:r>
                  <a:rPr lang="ko-KR" altLang="en-US" sz="1400" dirty="0">
                    <a:latin typeface="+mn-ea"/>
                  </a:rPr>
                  <a:t>를 고르는 것임</a:t>
                </a:r>
                <a:endParaRPr lang="en-US" altLang="ko-KR" sz="1400" dirty="0">
                  <a:latin typeface="+mn-ea"/>
                </a:endParaRPr>
              </a:p>
              <a:p>
                <a:pPr marL="342900" indent="-342900">
                  <a:lnSpc>
                    <a:spcPct val="150000"/>
                  </a:lnSpc>
                  <a:buClr>
                    <a:schemeClr val="tx1"/>
                  </a:buClr>
                  <a:buFont typeface="Wingdings" panose="05000000000000000000" pitchFamily="2" charset="2"/>
                  <a:buChar char="§"/>
                </a:pPr>
                <a:r>
                  <a:rPr lang="en-US" altLang="ko-KR" sz="1400" dirty="0" err="1">
                    <a:solidFill>
                      <a:srgbClr val="69258A"/>
                    </a:solidFill>
                    <a:latin typeface="+mn-ea"/>
                  </a:rPr>
                  <a:t>np.argsort</a:t>
                </a:r>
                <a:r>
                  <a:rPr lang="en-US" altLang="ko-KR" sz="1400" dirty="0">
                    <a:solidFill>
                      <a:srgbClr val="69258A"/>
                    </a:solidFill>
                    <a:latin typeface="+mn-ea"/>
                  </a:rPr>
                  <a:t>() </a:t>
                </a:r>
                <a:r>
                  <a:rPr lang="ko-KR" altLang="en-US" sz="1400" dirty="0">
                    <a:solidFill>
                      <a:srgbClr val="69258A"/>
                    </a:solidFill>
                    <a:latin typeface="+mn-ea"/>
                  </a:rPr>
                  <a:t>함수는 작은 것에서 큰 순서대로 나열한 </a:t>
                </a:r>
                <a:r>
                  <a:rPr lang="en-US" altLang="ko-KR" sz="1400" dirty="0" err="1">
                    <a:solidFill>
                      <a:srgbClr val="69258A"/>
                    </a:solidFill>
                    <a:latin typeface="+mn-ea"/>
                  </a:rPr>
                  <a:t>abs_mean</a:t>
                </a:r>
                <a:r>
                  <a:rPr lang="en-US" altLang="ko-KR" sz="1400" dirty="0">
                    <a:solidFill>
                      <a:srgbClr val="69258A"/>
                    </a:solidFill>
                    <a:latin typeface="+mn-ea"/>
                  </a:rPr>
                  <a:t> </a:t>
                </a:r>
                <a:r>
                  <a:rPr lang="ko-KR" altLang="en-US" sz="1400" dirty="0">
                    <a:solidFill>
                      <a:srgbClr val="69258A"/>
                    </a:solidFill>
                    <a:latin typeface="+mn-ea"/>
                  </a:rPr>
                  <a:t>배열의 인덱스를 반환</a:t>
                </a:r>
                <a:r>
                  <a:rPr lang="ko-KR" altLang="en-US" sz="1400" dirty="0">
                    <a:latin typeface="+mn-ea"/>
                  </a:rPr>
                  <a:t>함</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이 인덱스 중에서 처음 </a:t>
                </a:r>
                <a:r>
                  <a:rPr lang="en-US" altLang="ko-KR" sz="1400" dirty="0">
                    <a:latin typeface="+mn-ea"/>
                  </a:rPr>
                  <a:t>100</a:t>
                </a:r>
                <a:r>
                  <a:rPr lang="ko-KR" altLang="en-US" sz="1400" dirty="0">
                    <a:latin typeface="+mn-ea"/>
                  </a:rPr>
                  <a:t>개를 선택해 </a:t>
                </a:r>
                <a14:m>
                  <m:oMath xmlns:m="http://schemas.openxmlformats.org/officeDocument/2006/math">
                    <m:r>
                      <a:rPr lang="en-US" altLang="ko-KR" sz="1400" b="0" i="1" smtClean="0">
                        <a:latin typeface="Cambria Math" panose="02040503050406030204" pitchFamily="18" charset="0"/>
                      </a:rPr>
                      <m:t>10</m:t>
                    </m:r>
                    <m:r>
                      <a:rPr lang="en-US" altLang="ko-KR" sz="1400" b="0" i="1" smtClean="0">
                        <a:latin typeface="Cambria Math" panose="02040503050406030204" pitchFamily="18" charset="0"/>
                        <a:ea typeface="Cambria Math" panose="02040503050406030204" pitchFamily="18" charset="0"/>
                      </a:rPr>
                      <m:t>×10</m:t>
                    </m:r>
                  </m:oMath>
                </a14:m>
                <a:r>
                  <a:rPr lang="en-US" altLang="ko-KR" sz="1400" dirty="0">
                    <a:latin typeface="+mn-ea"/>
                  </a:rPr>
                  <a:t> </a:t>
                </a:r>
                <a:r>
                  <a:rPr lang="ko-KR" altLang="en-US" sz="1400" dirty="0">
                    <a:latin typeface="+mn-ea"/>
                  </a:rPr>
                  <a:t>격자로 이루어진 그래프를 그려 봄</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먼저 </a:t>
                </a:r>
                <a:r>
                  <a:rPr lang="en-US" altLang="ko-KR" sz="1400" dirty="0">
                    <a:latin typeface="+mn-ea"/>
                  </a:rPr>
                  <a:t>subplots() </a:t>
                </a:r>
                <a:r>
                  <a:rPr lang="ko-KR" altLang="en-US" sz="1400" dirty="0">
                    <a:latin typeface="+mn-ea"/>
                  </a:rPr>
                  <a:t>함수로 </a:t>
                </a:r>
                <a14:m>
                  <m:oMath xmlns:m="http://schemas.openxmlformats.org/officeDocument/2006/math">
                    <m:r>
                      <a:rPr lang="en-US" altLang="ko-KR" sz="1400" b="0" i="1" smtClean="0">
                        <a:latin typeface="Cambria Math" panose="02040503050406030204" pitchFamily="18" charset="0"/>
                      </a:rPr>
                      <m:t>10</m:t>
                    </m:r>
                    <m:r>
                      <a:rPr lang="en-US" altLang="ko-KR" sz="1400" b="0" i="1" smtClean="0">
                        <a:latin typeface="Cambria Math" panose="02040503050406030204" pitchFamily="18" charset="0"/>
                        <a:ea typeface="Cambria Math" panose="02040503050406030204" pitchFamily="18" charset="0"/>
                      </a:rPr>
                      <m:t>×10</m:t>
                    </m:r>
                  </m:oMath>
                </a14:m>
                <a:r>
                  <a:rPr lang="en-US" altLang="ko-KR" sz="1400" dirty="0">
                    <a:latin typeface="+mn-ea"/>
                  </a:rPr>
                  <a:t>,</a:t>
                </a:r>
                <a:r>
                  <a:rPr lang="ko-KR" altLang="en-US" sz="1400" dirty="0">
                    <a:latin typeface="+mn-ea"/>
                  </a:rPr>
                  <a:t> 총 </a:t>
                </a:r>
                <a:r>
                  <a:rPr lang="en-US" altLang="ko-KR" sz="1400" dirty="0">
                    <a:latin typeface="+mn-ea"/>
                  </a:rPr>
                  <a:t>100</a:t>
                </a:r>
                <a:r>
                  <a:rPr lang="ko-KR" altLang="en-US" sz="1400" dirty="0">
                    <a:latin typeface="+mn-ea"/>
                  </a:rPr>
                  <a:t>개의 서브 그래프를 만들어 줌</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그래프가 많기 때문에 전체 그래프의 크기를 </a:t>
                </a:r>
                <a:r>
                  <a:rPr lang="en-US" altLang="ko-KR" sz="1400" dirty="0" err="1">
                    <a:latin typeface="+mn-ea"/>
                  </a:rPr>
                  <a:t>figsize</a:t>
                </a:r>
                <a:r>
                  <a:rPr lang="en-US" altLang="ko-KR" sz="1400" dirty="0">
                    <a:latin typeface="+mn-ea"/>
                  </a:rPr>
                  <a:t> = (10, 10)</a:t>
                </a:r>
                <a:r>
                  <a:rPr lang="ko-KR" altLang="en-US" sz="1400" dirty="0">
                    <a:latin typeface="+mn-ea"/>
                  </a:rPr>
                  <a:t>으로 조금 크게 지정</a:t>
                </a:r>
                <a:endParaRPr lang="en-US" altLang="ko-KR" sz="1400" dirty="0">
                  <a:latin typeface="+mn-ea"/>
                </a:endParaRPr>
              </a:p>
              <a:p>
                <a:pPr marL="342900" indent="-342900">
                  <a:lnSpc>
                    <a:spcPct val="150000"/>
                  </a:lnSpc>
                  <a:buFont typeface="Wingdings" panose="05000000000000000000" pitchFamily="2" charset="2"/>
                  <a:buChar char="§"/>
                </a:pPr>
                <a:r>
                  <a:rPr lang="en-US" altLang="ko-KR" sz="1400" dirty="0">
                    <a:latin typeface="+mn-ea"/>
                  </a:rPr>
                  <a:t>2</a:t>
                </a:r>
                <a:r>
                  <a:rPr lang="ko-KR" altLang="en-US" sz="1400" dirty="0">
                    <a:latin typeface="+mn-ea"/>
                  </a:rPr>
                  <a:t>중 </a:t>
                </a:r>
                <a:r>
                  <a:rPr lang="en-US" altLang="ko-KR" sz="1400" dirty="0">
                    <a:latin typeface="+mn-ea"/>
                  </a:rPr>
                  <a:t>for</a:t>
                </a:r>
                <a:r>
                  <a:rPr lang="ko-KR" altLang="en-US" sz="1400" dirty="0">
                    <a:latin typeface="+mn-ea"/>
                  </a:rPr>
                  <a:t>문을 순회하면서 </a:t>
                </a:r>
                <a:r>
                  <a:rPr lang="en-US" altLang="ko-KR" sz="1400" dirty="0">
                    <a:latin typeface="+mn-ea"/>
                  </a:rPr>
                  <a:t>10</a:t>
                </a:r>
                <a:r>
                  <a:rPr lang="ko-KR" altLang="en-US" sz="1400" dirty="0">
                    <a:latin typeface="+mn-ea"/>
                  </a:rPr>
                  <a:t>개의 행과 열에 이미지를 출력함</a:t>
                </a:r>
                <a:endParaRPr lang="en-US" altLang="ko-KR" sz="1400" dirty="0">
                  <a:latin typeface="+mn-ea"/>
                </a:endParaRPr>
              </a:p>
              <a:p>
                <a:pPr marL="342900" indent="-342900">
                  <a:lnSpc>
                    <a:spcPct val="150000"/>
                  </a:lnSpc>
                  <a:buFont typeface="Wingdings" panose="05000000000000000000" pitchFamily="2" charset="2"/>
                  <a:buChar char="§"/>
                </a:pPr>
                <a:r>
                  <a:rPr lang="en-US" altLang="ko-KR" sz="1400" dirty="0" err="1">
                    <a:latin typeface="+mn-ea"/>
                  </a:rPr>
                  <a:t>axs</a:t>
                </a:r>
                <a:r>
                  <a:rPr lang="ko-KR" altLang="en-US" sz="1400" dirty="0">
                    <a:latin typeface="+mn-ea"/>
                  </a:rPr>
                  <a:t>는 </a:t>
                </a:r>
                <a:r>
                  <a:rPr lang="en-US" altLang="ko-KR" sz="1400" dirty="0">
                    <a:latin typeface="+mn-ea"/>
                  </a:rPr>
                  <a:t>(10, 10) </a:t>
                </a:r>
                <a:r>
                  <a:rPr lang="ko-KR" altLang="en-US" sz="1400" dirty="0">
                    <a:latin typeface="+mn-ea"/>
                  </a:rPr>
                  <a:t>크기의 </a:t>
                </a:r>
                <a:r>
                  <a:rPr lang="en-US" altLang="ko-KR" sz="1400" dirty="0">
                    <a:latin typeface="+mn-ea"/>
                  </a:rPr>
                  <a:t>2</a:t>
                </a:r>
                <a:r>
                  <a:rPr lang="ko-KR" altLang="en-US" sz="1400" dirty="0">
                    <a:latin typeface="+mn-ea"/>
                  </a:rPr>
                  <a:t>차원 배열이므로 </a:t>
                </a:r>
                <a:r>
                  <a:rPr lang="en-US" altLang="ko-KR" sz="1400" dirty="0" err="1">
                    <a:latin typeface="+mn-ea"/>
                  </a:rPr>
                  <a:t>i</a:t>
                </a:r>
                <a:r>
                  <a:rPr lang="en-US" altLang="ko-KR" sz="1400" dirty="0">
                    <a:latin typeface="+mn-ea"/>
                  </a:rPr>
                  <a:t>, j </a:t>
                </a:r>
                <a:r>
                  <a:rPr lang="ko-KR" altLang="en-US" sz="1400" dirty="0">
                    <a:latin typeface="+mn-ea"/>
                  </a:rPr>
                  <a:t>두 첨자를 사용해 서브 그래프 위치를 지정함</a:t>
                </a:r>
                <a:endParaRPr lang="en-US" altLang="ko-KR" sz="1400" dirty="0">
                  <a:latin typeface="+mn-ea"/>
                </a:endParaRPr>
              </a:p>
              <a:p>
                <a:pPr marL="342900" indent="-342900">
                  <a:lnSpc>
                    <a:spcPct val="150000"/>
                  </a:lnSpc>
                  <a:buFont typeface="Wingdings" panose="05000000000000000000" pitchFamily="2" charset="2"/>
                  <a:buChar char="§"/>
                </a:pPr>
                <a:r>
                  <a:rPr lang="ko-KR" altLang="en-US" sz="1400" dirty="0">
                    <a:latin typeface="+mn-ea"/>
                  </a:rPr>
                  <a:t>이미지만 그리기 위해 </a:t>
                </a:r>
                <a:r>
                  <a:rPr lang="en-US" altLang="ko-KR" sz="1400" dirty="0">
                    <a:solidFill>
                      <a:srgbClr val="69258A"/>
                    </a:solidFill>
                    <a:latin typeface="+mn-ea"/>
                  </a:rPr>
                  <a:t>axis(‘off’)</a:t>
                </a:r>
                <a:r>
                  <a:rPr lang="ko-KR" altLang="en-US" sz="1400" dirty="0">
                    <a:solidFill>
                      <a:srgbClr val="69258A"/>
                    </a:solidFill>
                    <a:latin typeface="+mn-ea"/>
                  </a:rPr>
                  <a:t>를 사용해 좌표축을 그리지 않음</a:t>
                </a:r>
                <a:endParaRPr lang="en-US" altLang="ko-KR" sz="1400" dirty="0">
                  <a:solidFill>
                    <a:srgbClr val="69258A"/>
                  </a:solidFill>
                  <a:latin typeface="+mn-ea"/>
                </a:endParaRPr>
              </a:p>
            </p:txBody>
          </p:sp>
        </mc:Choice>
        <mc:Fallback>
          <p:sp>
            <p:nvSpPr>
              <p:cNvPr id="10" name="TextBox 9">
                <a:extLst>
                  <a:ext uri="{FF2B5EF4-FFF2-40B4-BE49-F238E27FC236}">
                    <a16:creationId xmlns:a16="http://schemas.microsoft.com/office/drawing/2014/main" id="{B27E8514-001E-FD73-005B-2426C71C63A0}"/>
                  </a:ext>
                </a:extLst>
              </p:cNvPr>
              <p:cNvSpPr txBox="1">
                <a:spLocks noRot="1" noChangeAspect="1" noMove="1" noResize="1" noEditPoints="1" noAdjustHandles="1" noChangeArrowheads="1" noChangeShapeType="1" noTextEdit="1"/>
              </p:cNvSpPr>
              <p:nvPr/>
            </p:nvSpPr>
            <p:spPr>
              <a:xfrm>
                <a:off x="533372" y="3317523"/>
                <a:ext cx="7374135" cy="2969724"/>
              </a:xfrm>
              <a:prstGeom prst="rect">
                <a:avLst/>
              </a:prstGeom>
              <a:blipFill>
                <a:blip r:embed="rId2"/>
                <a:stretch>
                  <a:fillRect l="-83" b="-1232"/>
                </a:stretch>
              </a:blipFill>
            </p:spPr>
            <p:txBody>
              <a:bodyPr/>
              <a:lstStyle/>
              <a:p>
                <a:r>
                  <a:rPr lang="ko-KR" altLang="en-US">
                    <a:noFill/>
                  </a:rPr>
                  <a:t> </a:t>
                </a:r>
              </a:p>
            </p:txBody>
          </p:sp>
        </mc:Fallback>
      </mc:AlternateContent>
      <p:pic>
        <p:nvPicPr>
          <p:cNvPr id="8" name="그림 7">
            <a:extLst>
              <a:ext uri="{FF2B5EF4-FFF2-40B4-BE49-F238E27FC236}">
                <a16:creationId xmlns:a16="http://schemas.microsoft.com/office/drawing/2014/main" id="{A14C456B-ED47-949F-E608-607528E6FFD3}"/>
              </a:ext>
            </a:extLst>
          </p:cNvPr>
          <p:cNvPicPr>
            <a:picLocks noChangeAspect="1"/>
          </p:cNvPicPr>
          <p:nvPr/>
        </p:nvPicPr>
        <p:blipFill>
          <a:blip r:embed="rId3"/>
          <a:stretch>
            <a:fillRect/>
          </a:stretch>
        </p:blipFill>
        <p:spPr>
          <a:xfrm>
            <a:off x="8009967" y="1304401"/>
            <a:ext cx="3938794" cy="3918952"/>
          </a:xfrm>
          <a:prstGeom prst="rect">
            <a:avLst/>
          </a:prstGeom>
          <a:ln>
            <a:solidFill>
              <a:schemeClr val="accent1"/>
            </a:solidFill>
          </a:ln>
        </p:spPr>
      </p:pic>
      <p:sp>
        <p:nvSpPr>
          <p:cNvPr id="12" name="TextBox 11">
            <a:extLst>
              <a:ext uri="{FF2B5EF4-FFF2-40B4-BE49-F238E27FC236}">
                <a16:creationId xmlns:a16="http://schemas.microsoft.com/office/drawing/2014/main" id="{105FE6DC-31E3-54E9-9281-883C79E9D9F2}"/>
              </a:ext>
            </a:extLst>
          </p:cNvPr>
          <p:cNvSpPr txBox="1"/>
          <p:nvPr/>
        </p:nvSpPr>
        <p:spPr>
          <a:xfrm>
            <a:off x="8129252" y="6215876"/>
            <a:ext cx="3028393" cy="276999"/>
          </a:xfrm>
          <a:prstGeom prst="rect">
            <a:avLst/>
          </a:prstGeom>
          <a:noFill/>
        </p:spPr>
        <p:txBody>
          <a:bodyPr wrap="none" rtlCol="0">
            <a:spAutoFit/>
          </a:bodyPr>
          <a:lstStyle/>
          <a:p>
            <a:r>
              <a:rPr lang="en-US" altLang="ko-KR" sz="1200" dirty="0"/>
              <a:t>※ </a:t>
            </a:r>
            <a:r>
              <a:rPr lang="ko-KR" altLang="en-US" sz="1200" dirty="0" err="1"/>
              <a:t>맷플롯립의</a:t>
            </a:r>
            <a:r>
              <a:rPr lang="ko-KR" altLang="en-US" sz="1200" dirty="0"/>
              <a:t> </a:t>
            </a:r>
            <a:r>
              <a:rPr lang="en-US" altLang="ko-KR" sz="1200" dirty="0" err="1"/>
              <a:t>figsize</a:t>
            </a:r>
            <a:r>
              <a:rPr lang="en-US" altLang="ko-KR" sz="1200" dirty="0"/>
              <a:t> </a:t>
            </a:r>
            <a:r>
              <a:rPr lang="ko-KR" altLang="en-US" sz="1200" dirty="0"/>
              <a:t>기본값은 </a:t>
            </a:r>
            <a:r>
              <a:rPr lang="en-US" altLang="ko-KR" sz="1200" dirty="0"/>
              <a:t>(8, 6)</a:t>
            </a:r>
            <a:r>
              <a:rPr lang="ko-KR" altLang="en-US" sz="1200" dirty="0"/>
              <a:t>임</a:t>
            </a:r>
          </a:p>
        </p:txBody>
      </p:sp>
      <p:sp>
        <p:nvSpPr>
          <p:cNvPr id="13" name="슬라이드 번호 개체 틀 12">
            <a:extLst>
              <a:ext uri="{FF2B5EF4-FFF2-40B4-BE49-F238E27FC236}">
                <a16:creationId xmlns:a16="http://schemas.microsoft.com/office/drawing/2014/main" id="{F588716A-B75B-BB86-0752-E60F7747D764}"/>
              </a:ext>
            </a:extLst>
          </p:cNvPr>
          <p:cNvSpPr>
            <a:spLocks noGrp="1"/>
          </p:cNvSpPr>
          <p:nvPr>
            <p:ph type="sldNum" sz="quarter" idx="12"/>
          </p:nvPr>
        </p:nvSpPr>
        <p:spPr/>
        <p:txBody>
          <a:bodyPr/>
          <a:lstStyle/>
          <a:p>
            <a:fld id="{785FB9D8-AD8A-433C-85A4-344A7D45903D}" type="slidenum">
              <a:rPr lang="ko-KR" altLang="en-US" smtClean="0"/>
              <a:pPr/>
              <a:t>14</a:t>
            </a:fld>
            <a:r>
              <a:rPr lang="ko-KR" altLang="en-US"/>
              <a:t> </a:t>
            </a:r>
            <a:r>
              <a:rPr lang="en-US" altLang="ko-KR"/>
              <a:t>/ 16</a:t>
            </a:r>
            <a:endParaRPr lang="ko-KR" altLang="en-US" dirty="0"/>
          </a:p>
        </p:txBody>
      </p:sp>
      <p:sp>
        <p:nvSpPr>
          <p:cNvPr id="4" name="TextBox 3">
            <a:extLst>
              <a:ext uri="{FF2B5EF4-FFF2-40B4-BE49-F238E27FC236}">
                <a16:creationId xmlns:a16="http://schemas.microsoft.com/office/drawing/2014/main" id="{DBE65894-1AB6-CC1C-990C-8B1F5629D0EB}"/>
              </a:ext>
            </a:extLst>
          </p:cNvPr>
          <p:cNvSpPr txBox="1"/>
          <p:nvPr/>
        </p:nvSpPr>
        <p:spPr>
          <a:xfrm>
            <a:off x="430911" y="1249481"/>
            <a:ext cx="7476595" cy="2062103"/>
          </a:xfrm>
          <a:prstGeom prst="rect">
            <a:avLst/>
          </a:prstGeom>
          <a:solidFill>
            <a:schemeClr val="tx2">
              <a:lumMod val="75000"/>
            </a:schemeClr>
          </a:solidFill>
        </p:spPr>
        <p:txBody>
          <a:bodyPr wrap="square">
            <a:spAutoFit/>
          </a:bodyPr>
          <a:lstStyle/>
          <a:p>
            <a:r>
              <a:rPr lang="en-US" altLang="ko-KR" sz="1600" b="0">
                <a:solidFill>
                  <a:srgbClr val="EEFFFF"/>
                </a:solidFill>
                <a:effectLst/>
                <a:latin typeface="Consolas" panose="020B0609020204030204" pitchFamily="49" charset="0"/>
              </a:rPr>
              <a:t>apple_index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argsort</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abs_mean</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fig</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axs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subplots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10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figsize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i="1">
                <a:solidFill>
                  <a:srgbClr val="89DDFF"/>
                </a:solidFill>
                <a:effectLst/>
                <a:latin typeface="Consolas" panose="020B0609020204030204" pitchFamily="49" charset="0"/>
              </a:rPr>
              <a:t>for</a:t>
            </a:r>
            <a:r>
              <a:rPr lang="en-US" altLang="ko-KR" sz="1600" b="0">
                <a:solidFill>
                  <a:srgbClr val="EEFFFF"/>
                </a:solidFill>
                <a:effectLst/>
                <a:latin typeface="Consolas" panose="020B0609020204030204" pitchFamily="49" charset="0"/>
              </a:rPr>
              <a:t> i </a:t>
            </a:r>
            <a:r>
              <a:rPr lang="en-US" altLang="ko-KR" sz="1600" b="0" i="1">
                <a:solidFill>
                  <a:srgbClr val="89DDFF"/>
                </a:solidFill>
                <a:effectLst/>
                <a:latin typeface="Consolas" panose="020B0609020204030204" pitchFamily="49" charset="0"/>
              </a:rPr>
              <a:t>in</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range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    </a:t>
            </a:r>
            <a:r>
              <a:rPr lang="en-US" altLang="ko-KR" sz="1600" b="0" i="1">
                <a:solidFill>
                  <a:srgbClr val="89DDFF"/>
                </a:solidFill>
                <a:effectLst/>
                <a:latin typeface="Consolas" panose="020B0609020204030204" pitchFamily="49" charset="0"/>
              </a:rPr>
              <a:t>for</a:t>
            </a:r>
            <a:r>
              <a:rPr lang="en-US" altLang="ko-KR" sz="1600" b="0">
                <a:solidFill>
                  <a:srgbClr val="EEFFFF"/>
                </a:solidFill>
                <a:effectLst/>
                <a:latin typeface="Consolas" panose="020B0609020204030204" pitchFamily="49" charset="0"/>
              </a:rPr>
              <a:t> j </a:t>
            </a:r>
            <a:r>
              <a:rPr lang="en-US" altLang="ko-KR" sz="1600" b="0" i="1">
                <a:solidFill>
                  <a:srgbClr val="89DDFF"/>
                </a:solidFill>
                <a:effectLst/>
                <a:latin typeface="Consolas" panose="020B0609020204030204" pitchFamily="49" charset="0"/>
              </a:rPr>
              <a:t>in</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range</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        axs</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i</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j</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imshow</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fruits</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apple_index</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i</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a:t>
            </a:r>
            <a:r>
              <a:rPr lang="en-US" altLang="ko-KR" sz="1600" b="0">
                <a:solidFill>
                  <a:srgbClr val="82AAFF"/>
                </a:solidFill>
                <a:effectLst/>
                <a:latin typeface="Consolas" panose="020B0609020204030204" pitchFamily="49" charset="0"/>
              </a:rPr>
              <a:t> </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EEFFFF"/>
                </a:solidFill>
                <a:effectLst/>
                <a:latin typeface="Consolas" panose="020B0609020204030204" pitchFamily="49" charset="0"/>
              </a:rPr>
              <a:t>j</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cmap</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gray_r</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        axs</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i</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j</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off</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show</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1452118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576198" y="1591624"/>
            <a:ext cx="3642344"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a:latin typeface="+mj-ea"/>
                <a:ea typeface="+mj-ea"/>
              </a:rPr>
              <a:t>평균값과 가까운 사진 고르기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5662127" cy="584775"/>
          </a:xfrm>
          <a:prstGeom prst="rect">
            <a:avLst/>
          </a:prstGeom>
          <a:noFill/>
        </p:spPr>
        <p:txBody>
          <a:bodyPr wrap="none" rtlCol="0">
            <a:spAutoFit/>
          </a:bodyPr>
          <a:lstStyle/>
          <a:p>
            <a:r>
              <a:rPr lang="en-US" altLang="ko-KR" sz="3200" dirty="0">
                <a:latin typeface="+mj-ea"/>
                <a:ea typeface="+mj-ea"/>
              </a:rPr>
              <a:t>4. </a:t>
            </a:r>
            <a:r>
              <a:rPr lang="ko-KR" altLang="en-US" sz="3200" dirty="0">
                <a:latin typeface="+mj-ea"/>
                <a:ea typeface="+mj-ea"/>
              </a:rPr>
              <a:t>평균값과 가까운 사진 고르기</a:t>
            </a:r>
          </a:p>
        </p:txBody>
      </p:sp>
      <p:sp>
        <p:nvSpPr>
          <p:cNvPr id="10" name="TextBox 9">
            <a:extLst>
              <a:ext uri="{FF2B5EF4-FFF2-40B4-BE49-F238E27FC236}">
                <a16:creationId xmlns:a16="http://schemas.microsoft.com/office/drawing/2014/main" id="{B27E8514-001E-FD73-005B-2426C71C63A0}"/>
              </a:ext>
            </a:extLst>
          </p:cNvPr>
          <p:cNvSpPr txBox="1"/>
          <p:nvPr/>
        </p:nvSpPr>
        <p:spPr>
          <a:xfrm>
            <a:off x="1042557" y="2428886"/>
            <a:ext cx="9462847" cy="2000228"/>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400" dirty="0">
                <a:latin typeface="+mn-ea"/>
              </a:rPr>
              <a:t>이렇게 </a:t>
            </a:r>
            <a:r>
              <a:rPr lang="ko-KR" altLang="en-US" sz="1400" dirty="0">
                <a:solidFill>
                  <a:srgbClr val="69258A"/>
                </a:solidFill>
                <a:latin typeface="+mn-ea"/>
              </a:rPr>
              <a:t>비슷한 샘플끼리 그룹으로 모으는 작업을 군집</a:t>
            </a:r>
            <a:r>
              <a:rPr lang="en-US" altLang="ko-KR" sz="1400" dirty="0">
                <a:solidFill>
                  <a:srgbClr val="69258A"/>
                </a:solidFill>
                <a:latin typeface="+mn-ea"/>
              </a:rPr>
              <a:t>(Clustering)</a:t>
            </a:r>
            <a:r>
              <a:rPr lang="ko-KR" altLang="en-US" sz="1400" dirty="0">
                <a:solidFill>
                  <a:srgbClr val="69258A"/>
                </a:solidFill>
                <a:latin typeface="+mn-ea"/>
              </a:rPr>
              <a:t>이라고 함</a:t>
            </a:r>
            <a:endParaRPr lang="en-US" altLang="ko-KR" sz="1400" dirty="0">
              <a:solidFill>
                <a:srgbClr val="69258A"/>
              </a:solidFill>
              <a:latin typeface="+mn-ea"/>
            </a:endParaRPr>
          </a:p>
          <a:p>
            <a:pPr marL="342900" indent="-342900">
              <a:lnSpc>
                <a:spcPct val="150000"/>
              </a:lnSpc>
              <a:buFont typeface="Wingdings" panose="05000000000000000000" pitchFamily="2" charset="2"/>
              <a:buChar char="§"/>
            </a:pPr>
            <a:r>
              <a:rPr lang="ko-KR" altLang="en-US" sz="1400" dirty="0">
                <a:latin typeface="+mn-ea"/>
              </a:rPr>
              <a:t>군집은 대표적인 비지도 학습 작업 중 하나임</a:t>
            </a:r>
            <a:endParaRPr lang="en-US" altLang="ko-KR" sz="1400" dirty="0">
              <a:latin typeface="+mn-ea"/>
            </a:endParaRPr>
          </a:p>
          <a:p>
            <a:pPr marL="342900" indent="-342900">
              <a:lnSpc>
                <a:spcPct val="150000"/>
              </a:lnSpc>
              <a:buClr>
                <a:schemeClr val="tx1"/>
              </a:buClr>
              <a:buFont typeface="Wingdings" panose="05000000000000000000" pitchFamily="2" charset="2"/>
              <a:buChar char="§"/>
            </a:pPr>
            <a:r>
              <a:rPr lang="ko-KR" altLang="en-US" sz="1400" dirty="0">
                <a:solidFill>
                  <a:srgbClr val="69258A"/>
                </a:solidFill>
                <a:latin typeface="+mn-ea"/>
              </a:rPr>
              <a:t>군집 알고리즘에서 만든 그룹을 클러스터</a:t>
            </a:r>
            <a:r>
              <a:rPr lang="en-US" altLang="ko-KR" sz="1400" dirty="0">
                <a:solidFill>
                  <a:srgbClr val="69258A"/>
                </a:solidFill>
                <a:latin typeface="+mn-ea"/>
              </a:rPr>
              <a:t>(Cluster)</a:t>
            </a:r>
            <a:r>
              <a:rPr lang="ko-KR" altLang="en-US" sz="1400" dirty="0">
                <a:solidFill>
                  <a:srgbClr val="69258A"/>
                </a:solidFill>
                <a:latin typeface="+mn-ea"/>
              </a:rPr>
              <a:t>라고 부름</a:t>
            </a:r>
            <a:endParaRPr lang="en-US" altLang="ko-KR" sz="1400" dirty="0">
              <a:solidFill>
                <a:srgbClr val="69258A"/>
              </a:solidFill>
              <a:latin typeface="+mn-ea"/>
            </a:endParaRPr>
          </a:p>
          <a:p>
            <a:pPr marL="342900" indent="-342900">
              <a:lnSpc>
                <a:spcPct val="150000"/>
              </a:lnSpc>
              <a:buFont typeface="Wingdings" panose="05000000000000000000" pitchFamily="2" charset="2"/>
              <a:buChar char="§"/>
            </a:pPr>
            <a:r>
              <a:rPr lang="ko-KR" altLang="en-US" sz="1400">
                <a:latin typeface="+mn-ea"/>
              </a:rPr>
              <a:t>실제 비지도 학습에서는 타깃값을 모르기 때문에 이처럼 샘플을 평균값을 미리 구할 수 없음</a:t>
            </a:r>
            <a:endParaRPr lang="en-US" altLang="ko-KR" sz="1400">
              <a:latin typeface="+mn-ea"/>
            </a:endParaRPr>
          </a:p>
          <a:p>
            <a:pPr marL="342900" indent="-342900">
              <a:lnSpc>
                <a:spcPct val="150000"/>
              </a:lnSpc>
              <a:buFont typeface="Wingdings" panose="05000000000000000000" pitchFamily="2" charset="2"/>
              <a:buChar char="§"/>
            </a:pPr>
            <a:r>
              <a:rPr lang="ko-KR" altLang="en-US" sz="1400">
                <a:latin typeface="+mn-ea"/>
              </a:rPr>
              <a:t>하지만 </a:t>
            </a:r>
            <a:r>
              <a:rPr lang="ko-KR" altLang="en-US" sz="1400" dirty="0" err="1">
                <a:latin typeface="+mn-ea"/>
              </a:rPr>
              <a:t>타깃값을</a:t>
            </a:r>
            <a:r>
              <a:rPr lang="ko-KR" altLang="en-US" sz="1400" dirty="0">
                <a:latin typeface="+mn-ea"/>
              </a:rPr>
              <a:t> 알고 있기 때문에 사과</a:t>
            </a:r>
            <a:r>
              <a:rPr lang="en-US" altLang="ko-KR" sz="1400" dirty="0">
                <a:latin typeface="+mn-ea"/>
              </a:rPr>
              <a:t>, </a:t>
            </a:r>
            <a:r>
              <a:rPr lang="ko-KR" altLang="en-US" sz="1400" dirty="0">
                <a:latin typeface="+mn-ea"/>
              </a:rPr>
              <a:t>파인애플</a:t>
            </a:r>
            <a:r>
              <a:rPr lang="en-US" altLang="ko-KR" sz="1400" dirty="0">
                <a:latin typeface="+mn-ea"/>
              </a:rPr>
              <a:t>, </a:t>
            </a:r>
            <a:r>
              <a:rPr lang="ko-KR" altLang="en-US" sz="1400" dirty="0">
                <a:latin typeface="+mn-ea"/>
              </a:rPr>
              <a:t>바나나의 사진 평균값을 계산해서 가장 가까운 과일을 찾을 수 있었음</a:t>
            </a:r>
            <a:endParaRPr lang="en-US" altLang="ko-KR" sz="1400" dirty="0">
              <a:latin typeface="+mn-ea"/>
            </a:endParaRPr>
          </a:p>
          <a:p>
            <a:pPr marL="342900" indent="-342900">
              <a:lnSpc>
                <a:spcPct val="150000"/>
              </a:lnSpc>
              <a:buClr>
                <a:schemeClr val="tx1"/>
              </a:buClr>
              <a:buFont typeface="Wingdings" panose="05000000000000000000" pitchFamily="2" charset="2"/>
              <a:buChar char="§"/>
            </a:pPr>
            <a:r>
              <a:rPr lang="ko-KR" altLang="en-US" sz="1400">
                <a:solidFill>
                  <a:srgbClr val="69258A"/>
                </a:solidFill>
                <a:latin typeface="+mn-ea"/>
              </a:rPr>
              <a:t>타깃값을 </a:t>
            </a:r>
            <a:r>
              <a:rPr lang="ko-KR" altLang="en-US" sz="1400" dirty="0">
                <a:solidFill>
                  <a:srgbClr val="69258A"/>
                </a:solidFill>
                <a:latin typeface="+mn-ea"/>
              </a:rPr>
              <a:t>모르면서 평균값을 찾는 것은 </a:t>
            </a:r>
            <a:r>
              <a:rPr lang="en-US" altLang="ko-KR" sz="1400" dirty="0">
                <a:solidFill>
                  <a:srgbClr val="69258A"/>
                </a:solidFill>
                <a:latin typeface="+mn-ea"/>
              </a:rPr>
              <a:t>k-</a:t>
            </a:r>
            <a:r>
              <a:rPr lang="ko-KR" altLang="en-US" sz="1400" dirty="0">
                <a:solidFill>
                  <a:srgbClr val="69258A"/>
                </a:solidFill>
                <a:latin typeface="+mn-ea"/>
              </a:rPr>
              <a:t>평균 알고리즘을 통해 해결할 수 있음</a:t>
            </a:r>
            <a:endParaRPr lang="en-US" altLang="ko-KR" sz="1400" dirty="0">
              <a:solidFill>
                <a:srgbClr val="69258A"/>
              </a:solidFill>
              <a:latin typeface="+mn-ea"/>
            </a:endParaRPr>
          </a:p>
        </p:txBody>
      </p:sp>
      <p:sp>
        <p:nvSpPr>
          <p:cNvPr id="2" name="슬라이드 번호 개체 틀 1">
            <a:extLst>
              <a:ext uri="{FF2B5EF4-FFF2-40B4-BE49-F238E27FC236}">
                <a16:creationId xmlns:a16="http://schemas.microsoft.com/office/drawing/2014/main" id="{2ECB38C2-DF16-3128-B466-55722EE1B598}"/>
              </a:ext>
            </a:extLst>
          </p:cNvPr>
          <p:cNvSpPr>
            <a:spLocks noGrp="1"/>
          </p:cNvSpPr>
          <p:nvPr>
            <p:ph type="sldNum" sz="quarter" idx="12"/>
          </p:nvPr>
        </p:nvSpPr>
        <p:spPr/>
        <p:txBody>
          <a:bodyPr/>
          <a:lstStyle/>
          <a:p>
            <a:fld id="{785FB9D8-AD8A-433C-85A4-344A7D45903D}" type="slidenum">
              <a:rPr lang="ko-KR" altLang="en-US" smtClean="0"/>
              <a:pPr/>
              <a:t>15</a:t>
            </a:fld>
            <a:r>
              <a:rPr lang="ko-KR" altLang="en-US"/>
              <a:t> </a:t>
            </a:r>
            <a:r>
              <a:rPr lang="en-US" altLang="ko-KR"/>
              <a:t>/ 16</a:t>
            </a:r>
            <a:endParaRPr lang="ko-KR" altLang="en-US" dirty="0"/>
          </a:p>
        </p:txBody>
      </p:sp>
    </p:spTree>
    <p:extLst>
      <p:ext uri="{BB962C8B-B14F-4D97-AF65-F5344CB8AC3E}">
        <p14:creationId xmlns:p14="http://schemas.microsoft.com/office/powerpoint/2010/main" val="2174079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DD0C1A-7EC1-4B4C-B7B7-9BE87DB5ABBC}"/>
              </a:ext>
            </a:extLst>
          </p:cNvPr>
          <p:cNvSpPr txBox="1"/>
          <p:nvPr/>
        </p:nvSpPr>
        <p:spPr>
          <a:xfrm>
            <a:off x="4087277" y="2151727"/>
            <a:ext cx="4017446" cy="2554545"/>
          </a:xfrm>
          <a:prstGeom prst="rect">
            <a:avLst/>
          </a:prstGeom>
          <a:noFill/>
        </p:spPr>
        <p:txBody>
          <a:bodyPr wrap="none" rtlCol="0">
            <a:spAutoFit/>
          </a:bodyPr>
          <a:lstStyle/>
          <a:p>
            <a:r>
              <a:rPr lang="en-US" altLang="ko-KR" sz="8000">
                <a:solidFill>
                  <a:srgbClr val="69258A"/>
                </a:solidFill>
                <a:latin typeface="+mj-ea"/>
                <a:ea typeface="+mj-ea"/>
              </a:rPr>
              <a:t>THANK</a:t>
            </a:r>
          </a:p>
          <a:p>
            <a:pPr algn="ctr"/>
            <a:r>
              <a:rPr lang="en-US" altLang="ko-KR" sz="8000">
                <a:solidFill>
                  <a:srgbClr val="69258A"/>
                </a:solidFill>
                <a:latin typeface="+mj-ea"/>
                <a:ea typeface="+mj-ea"/>
              </a:rPr>
              <a:t>YOU</a:t>
            </a:r>
          </a:p>
        </p:txBody>
      </p:sp>
    </p:spTree>
    <p:extLst>
      <p:ext uri="{BB962C8B-B14F-4D97-AF65-F5344CB8AC3E}">
        <p14:creationId xmlns:p14="http://schemas.microsoft.com/office/powerpoint/2010/main" val="3899949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807616" y="1907938"/>
            <a:ext cx="4711546" cy="494494"/>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a:latin typeface="+mj-ea"/>
                <a:ea typeface="+mj-ea"/>
              </a:rPr>
              <a:t>비지도 학습</a:t>
            </a:r>
            <a:r>
              <a:rPr lang="en-US" altLang="ko-KR" sz="2000" dirty="0">
                <a:latin typeface="+mj-ea"/>
                <a:ea typeface="+mj-ea"/>
              </a:rPr>
              <a:t>(Unsupervised Learning)</a:t>
            </a: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5591595" cy="584775"/>
          </a:xfrm>
          <a:prstGeom prst="rect">
            <a:avLst/>
          </a:prstGeom>
          <a:noFill/>
        </p:spPr>
        <p:txBody>
          <a:bodyPr wrap="none" rtlCol="0">
            <a:spAutoFit/>
          </a:bodyPr>
          <a:lstStyle/>
          <a:p>
            <a:r>
              <a:rPr lang="en-US" altLang="ko-KR" sz="3200" dirty="0">
                <a:latin typeface="+mj-ea"/>
                <a:ea typeface="+mj-ea"/>
              </a:rPr>
              <a:t>1. </a:t>
            </a:r>
            <a:r>
              <a:rPr lang="ko-KR" altLang="en-US" sz="3200" dirty="0">
                <a:latin typeface="+mj-ea"/>
                <a:ea typeface="+mj-ea"/>
              </a:rPr>
              <a:t>타깃을 모르는 비지도 학습</a:t>
            </a:r>
          </a:p>
        </p:txBody>
      </p:sp>
      <p:sp>
        <p:nvSpPr>
          <p:cNvPr id="15" name="TextBox 14">
            <a:extLst>
              <a:ext uri="{FF2B5EF4-FFF2-40B4-BE49-F238E27FC236}">
                <a16:creationId xmlns:a16="http://schemas.microsoft.com/office/drawing/2014/main" id="{57DE0ABC-C782-47DD-8974-A402A3EA8C1B}"/>
              </a:ext>
            </a:extLst>
          </p:cNvPr>
          <p:cNvSpPr txBox="1"/>
          <p:nvPr/>
        </p:nvSpPr>
        <p:spPr>
          <a:xfrm>
            <a:off x="1294044" y="2667990"/>
            <a:ext cx="9900467" cy="1534138"/>
          </a:xfrm>
          <a:prstGeom prst="rect">
            <a:avLst/>
          </a:prstGeom>
          <a:noFill/>
        </p:spPr>
        <p:txBody>
          <a:bodyPr wrap="none" rtlCol="0">
            <a:spAutoFit/>
          </a:bodyPr>
          <a:lstStyle/>
          <a:p>
            <a:pPr marL="342900" indent="-342900">
              <a:lnSpc>
                <a:spcPct val="150000"/>
              </a:lnSpc>
              <a:buClr>
                <a:schemeClr val="tx1"/>
              </a:buClr>
              <a:buFont typeface="Wingdings" panose="05000000000000000000" pitchFamily="2" charset="2"/>
              <a:buChar char="§"/>
            </a:pPr>
            <a:r>
              <a:rPr lang="ko-KR" altLang="en-US" sz="1600" dirty="0">
                <a:solidFill>
                  <a:srgbClr val="69258A"/>
                </a:solidFill>
                <a:latin typeface="+mn-ea"/>
              </a:rPr>
              <a:t>타깃이</a:t>
            </a:r>
            <a:r>
              <a:rPr lang="en-US" altLang="ko-KR" sz="1600" dirty="0">
                <a:solidFill>
                  <a:srgbClr val="69258A"/>
                </a:solidFill>
                <a:latin typeface="+mn-ea"/>
              </a:rPr>
              <a:t> </a:t>
            </a:r>
            <a:r>
              <a:rPr lang="ko-KR" altLang="en-US" sz="1600" dirty="0">
                <a:solidFill>
                  <a:srgbClr val="69258A"/>
                </a:solidFill>
                <a:latin typeface="+mn-ea"/>
              </a:rPr>
              <a:t>없을 때 </a:t>
            </a:r>
            <a:r>
              <a:rPr lang="ko-KR" altLang="en-US" sz="1600" dirty="0">
                <a:latin typeface="+mn-ea"/>
              </a:rPr>
              <a:t>사용하는 </a:t>
            </a:r>
            <a:r>
              <a:rPr lang="ko-KR" altLang="en-US" sz="1600" dirty="0" err="1">
                <a:latin typeface="+mn-ea"/>
              </a:rPr>
              <a:t>머신러닝</a:t>
            </a:r>
            <a:r>
              <a:rPr lang="ko-KR" altLang="en-US" sz="1600" dirty="0">
                <a:latin typeface="+mn-ea"/>
              </a:rPr>
              <a:t> 알고리즘</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데이터들을 </a:t>
            </a:r>
            <a:r>
              <a:rPr lang="ko-KR" altLang="en-US" sz="1600" dirty="0" err="1">
                <a:latin typeface="+mn-ea"/>
              </a:rPr>
              <a:t>군집화하는</a:t>
            </a:r>
            <a:r>
              <a:rPr lang="ko-KR" altLang="en-US" sz="1600" dirty="0">
                <a:latin typeface="+mn-ea"/>
              </a:rPr>
              <a:t> 일종의 </a:t>
            </a:r>
            <a:r>
              <a:rPr lang="ko-KR" altLang="en-US" sz="1600" dirty="0" err="1">
                <a:solidFill>
                  <a:srgbClr val="69258A"/>
                </a:solidFill>
                <a:latin typeface="+mn-ea"/>
              </a:rPr>
              <a:t>그룹핑</a:t>
            </a:r>
            <a:r>
              <a:rPr lang="ko-KR" altLang="en-US" sz="1600" dirty="0">
                <a:solidFill>
                  <a:srgbClr val="69258A"/>
                </a:solidFill>
                <a:latin typeface="+mn-ea"/>
              </a:rPr>
              <a:t> 알고리즘</a:t>
            </a:r>
            <a:endParaRPr lang="en-US" altLang="ko-KR" sz="1600" dirty="0">
              <a:solidFill>
                <a:srgbClr val="69258A"/>
              </a:solidFill>
              <a:latin typeface="+mn-ea"/>
            </a:endParaRPr>
          </a:p>
          <a:p>
            <a:pPr marL="342900" indent="-342900">
              <a:lnSpc>
                <a:spcPct val="150000"/>
              </a:lnSpc>
              <a:buFont typeface="Wingdings" panose="05000000000000000000" pitchFamily="2" charset="2"/>
              <a:buChar char="§"/>
            </a:pPr>
            <a:r>
              <a:rPr lang="ko-KR" altLang="en-US" sz="1600" dirty="0">
                <a:latin typeface="+mn-ea"/>
              </a:rPr>
              <a:t>대표적인 종류로 </a:t>
            </a:r>
            <a:r>
              <a:rPr lang="ko-KR" altLang="en-US" sz="1600" dirty="0">
                <a:solidFill>
                  <a:srgbClr val="69258A"/>
                </a:solidFill>
                <a:latin typeface="+mn-ea"/>
              </a:rPr>
              <a:t>군집화</a:t>
            </a:r>
            <a:r>
              <a:rPr lang="en-US" altLang="ko-KR" sz="1600" dirty="0">
                <a:latin typeface="+mn-ea"/>
              </a:rPr>
              <a:t>(Clustering), </a:t>
            </a:r>
            <a:r>
              <a:rPr lang="ko-KR" altLang="en-US" sz="1600" dirty="0">
                <a:solidFill>
                  <a:srgbClr val="69258A"/>
                </a:solidFill>
                <a:latin typeface="+mn-ea"/>
              </a:rPr>
              <a:t>시각화</a:t>
            </a:r>
            <a:r>
              <a:rPr lang="en-US" altLang="ko-KR" sz="1600" dirty="0">
                <a:latin typeface="+mn-ea"/>
              </a:rPr>
              <a:t>(Visualization)</a:t>
            </a:r>
            <a:r>
              <a:rPr lang="ko-KR" altLang="en-US" sz="1600" dirty="0">
                <a:latin typeface="+mn-ea"/>
              </a:rPr>
              <a:t>와 </a:t>
            </a:r>
            <a:r>
              <a:rPr lang="ko-KR" altLang="en-US" sz="1600" dirty="0">
                <a:solidFill>
                  <a:srgbClr val="69258A"/>
                </a:solidFill>
                <a:latin typeface="+mn-ea"/>
              </a:rPr>
              <a:t>차원 축소</a:t>
            </a:r>
            <a:r>
              <a:rPr lang="en-US" altLang="ko-KR" sz="1600" dirty="0">
                <a:latin typeface="+mn-ea"/>
              </a:rPr>
              <a:t>(Dimensionality Reduction), </a:t>
            </a:r>
            <a:br>
              <a:rPr lang="en-US" altLang="ko-KR" sz="1600" dirty="0">
                <a:latin typeface="+mn-ea"/>
              </a:rPr>
            </a:br>
            <a:r>
              <a:rPr lang="ko-KR" altLang="en-US" sz="1600" dirty="0">
                <a:solidFill>
                  <a:srgbClr val="69258A"/>
                </a:solidFill>
                <a:latin typeface="+mn-ea"/>
              </a:rPr>
              <a:t>연관 규칙 학습</a:t>
            </a:r>
            <a:r>
              <a:rPr lang="en-US" altLang="ko-KR" sz="1600" dirty="0">
                <a:latin typeface="+mn-ea"/>
              </a:rPr>
              <a:t>(Association Rule Learning) </a:t>
            </a:r>
            <a:r>
              <a:rPr lang="ko-KR" altLang="en-US" sz="1600" dirty="0">
                <a:latin typeface="+mn-ea"/>
              </a:rPr>
              <a:t>등이 있음</a:t>
            </a:r>
            <a:endParaRPr lang="en-US" altLang="ko-KR" sz="1600" dirty="0">
              <a:latin typeface="+mn-ea"/>
            </a:endParaRPr>
          </a:p>
        </p:txBody>
      </p:sp>
      <p:sp>
        <p:nvSpPr>
          <p:cNvPr id="2" name="슬라이드 번호 개체 틀 1">
            <a:extLst>
              <a:ext uri="{FF2B5EF4-FFF2-40B4-BE49-F238E27FC236}">
                <a16:creationId xmlns:a16="http://schemas.microsoft.com/office/drawing/2014/main" id="{93375A0C-AD58-EA8C-9136-A953A286FD85}"/>
              </a:ext>
            </a:extLst>
          </p:cNvPr>
          <p:cNvSpPr>
            <a:spLocks noGrp="1"/>
          </p:cNvSpPr>
          <p:nvPr>
            <p:ph type="sldNum" sz="quarter" idx="12"/>
          </p:nvPr>
        </p:nvSpPr>
        <p:spPr/>
        <p:txBody>
          <a:bodyPr/>
          <a:lstStyle/>
          <a:p>
            <a:fld id="{785FB9D8-AD8A-433C-85A4-344A7D45903D}" type="slidenum">
              <a:rPr lang="ko-KR" altLang="en-US" smtClean="0"/>
              <a:pPr/>
              <a:t>2</a:t>
            </a:fld>
            <a:r>
              <a:rPr lang="ko-KR" altLang="en-US"/>
              <a:t> </a:t>
            </a:r>
            <a:r>
              <a:rPr lang="en-US" altLang="ko-KR"/>
              <a:t>/ 16</a:t>
            </a:r>
            <a:endParaRPr lang="ko-KR" altLang="en-US" dirty="0"/>
          </a:p>
        </p:txBody>
      </p:sp>
    </p:spTree>
    <p:extLst>
      <p:ext uri="{BB962C8B-B14F-4D97-AF65-F5344CB8AC3E}">
        <p14:creationId xmlns:p14="http://schemas.microsoft.com/office/powerpoint/2010/main" val="7521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192228" y="793851"/>
            <a:ext cx="339868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a:latin typeface="+mj-ea"/>
                <a:ea typeface="+mj-ea"/>
              </a:rPr>
              <a:t>과일 사진 데이터 준비하기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5591595" cy="584775"/>
          </a:xfrm>
          <a:prstGeom prst="rect">
            <a:avLst/>
          </a:prstGeom>
          <a:noFill/>
        </p:spPr>
        <p:txBody>
          <a:bodyPr wrap="none" rtlCol="0">
            <a:spAutoFit/>
          </a:bodyPr>
          <a:lstStyle/>
          <a:p>
            <a:r>
              <a:rPr lang="en-US" altLang="ko-KR" sz="3200" dirty="0">
                <a:latin typeface="+mj-ea"/>
                <a:ea typeface="+mj-ea"/>
              </a:rPr>
              <a:t>2. </a:t>
            </a:r>
            <a:r>
              <a:rPr lang="ko-KR" altLang="en-US" sz="3200" dirty="0">
                <a:latin typeface="+mj-ea"/>
                <a:ea typeface="+mj-ea"/>
              </a:rPr>
              <a:t>과일 사진 데이터 준비하기</a:t>
            </a:r>
          </a:p>
        </p:txBody>
      </p:sp>
      <p:sp>
        <p:nvSpPr>
          <p:cNvPr id="15" name="TextBox 14">
            <a:extLst>
              <a:ext uri="{FF2B5EF4-FFF2-40B4-BE49-F238E27FC236}">
                <a16:creationId xmlns:a16="http://schemas.microsoft.com/office/drawing/2014/main" id="{57DE0ABC-C782-47DD-8974-A402A3EA8C1B}"/>
              </a:ext>
            </a:extLst>
          </p:cNvPr>
          <p:cNvSpPr txBox="1"/>
          <p:nvPr/>
        </p:nvSpPr>
        <p:spPr>
          <a:xfrm>
            <a:off x="683859" y="1877917"/>
            <a:ext cx="10011074" cy="795474"/>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600" dirty="0">
                <a:latin typeface="+mn-ea"/>
              </a:rPr>
              <a:t>불러올 데이터는 </a:t>
            </a:r>
            <a:r>
              <a:rPr lang="ko-KR" altLang="en-US" sz="1600" dirty="0" err="1">
                <a:latin typeface="+mn-ea"/>
              </a:rPr>
              <a:t>넘파이</a:t>
            </a:r>
            <a:r>
              <a:rPr lang="ko-KR" altLang="en-US" sz="1600" dirty="0">
                <a:latin typeface="+mn-ea"/>
              </a:rPr>
              <a:t> 배열의 기본 저장 포맷인 </a:t>
            </a:r>
            <a:r>
              <a:rPr lang="en-US" altLang="ko-KR" sz="1600" dirty="0" err="1">
                <a:latin typeface="+mn-ea"/>
              </a:rPr>
              <a:t>npy</a:t>
            </a:r>
            <a:r>
              <a:rPr lang="en-US" altLang="ko-KR" sz="1600" dirty="0">
                <a:latin typeface="+mn-ea"/>
              </a:rPr>
              <a:t> </a:t>
            </a:r>
            <a:r>
              <a:rPr lang="ko-KR" altLang="en-US" sz="1600" dirty="0">
                <a:latin typeface="+mn-ea"/>
              </a:rPr>
              <a:t>파일로 저장되어 있음</a:t>
            </a:r>
            <a:endParaRPr lang="en-US" altLang="ko-KR" sz="1600" dirty="0">
              <a:latin typeface="+mn-ea"/>
            </a:endParaRPr>
          </a:p>
          <a:p>
            <a:pPr marL="342900" indent="-342900">
              <a:lnSpc>
                <a:spcPct val="150000"/>
              </a:lnSpc>
              <a:buFont typeface="Wingdings" panose="05000000000000000000" pitchFamily="2" charset="2"/>
              <a:buChar char="§"/>
            </a:pPr>
            <a:r>
              <a:rPr lang="en-US" altLang="ko-KR" sz="1600">
                <a:latin typeface="+mn-ea"/>
              </a:rPr>
              <a:t>wget </a:t>
            </a:r>
            <a:r>
              <a:rPr lang="ko-KR" altLang="en-US" sz="1600" dirty="0">
                <a:latin typeface="+mn-ea"/>
              </a:rPr>
              <a:t>명령은 원격 주소에서 데이터를 </a:t>
            </a:r>
            <a:r>
              <a:rPr lang="ko-KR" altLang="en-US" sz="1600">
                <a:latin typeface="+mn-ea"/>
              </a:rPr>
              <a:t>다운로드하여 저장하고</a:t>
            </a:r>
            <a:r>
              <a:rPr lang="en-US" altLang="ko-KR" sz="1600" dirty="0">
                <a:latin typeface="+mn-ea"/>
              </a:rPr>
              <a:t>, -O </a:t>
            </a:r>
            <a:r>
              <a:rPr lang="ko-KR" altLang="en-US" sz="1600" dirty="0">
                <a:latin typeface="+mn-ea"/>
              </a:rPr>
              <a:t>옵션에서 저장할 파일 이름을 지정할 수 있음</a:t>
            </a:r>
            <a:endParaRPr lang="en-US" altLang="ko-KR" sz="1600" dirty="0">
              <a:latin typeface="+mn-ea"/>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4EB4285-6478-2B3C-DB5D-BD7A2EE6FC59}"/>
                  </a:ext>
                </a:extLst>
              </p:cNvPr>
              <p:cNvSpPr txBox="1"/>
              <p:nvPr/>
            </p:nvSpPr>
            <p:spPr>
              <a:xfrm>
                <a:off x="683859" y="4517285"/>
                <a:ext cx="9220409" cy="1532856"/>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en-US" altLang="ko-KR" sz="1600" dirty="0">
                    <a:latin typeface="+mn-ea"/>
                  </a:rPr>
                  <a:t>fruits</a:t>
                </a:r>
                <a:r>
                  <a:rPr lang="ko-KR" altLang="en-US" sz="1600" dirty="0">
                    <a:latin typeface="+mn-ea"/>
                  </a:rPr>
                  <a:t>는 </a:t>
                </a:r>
                <a:r>
                  <a:rPr lang="ko-KR" altLang="en-US" sz="1600" dirty="0" err="1">
                    <a:latin typeface="+mn-ea"/>
                  </a:rPr>
                  <a:t>넘파이</a:t>
                </a:r>
                <a:r>
                  <a:rPr lang="ko-KR" altLang="en-US" sz="1600" dirty="0">
                    <a:latin typeface="+mn-ea"/>
                  </a:rPr>
                  <a:t> 배열이고 </a:t>
                </a:r>
                <a:r>
                  <a:rPr lang="en-US" altLang="ko-KR" sz="1600" dirty="0">
                    <a:latin typeface="+mn-ea"/>
                  </a:rPr>
                  <a:t>fruits_300.npy </a:t>
                </a:r>
                <a:r>
                  <a:rPr lang="ko-KR" altLang="en-US" sz="1600" dirty="0">
                    <a:latin typeface="+mn-ea"/>
                  </a:rPr>
                  <a:t>파일에 들어 있는 모든 데이터를 담고 있음</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배열의 크기를 확인해보니 첫 번째 차원</a:t>
                </a:r>
                <a:r>
                  <a:rPr lang="en-US" altLang="ko-KR" sz="1600" dirty="0">
                    <a:latin typeface="+mn-ea"/>
                  </a:rPr>
                  <a:t>(300)</a:t>
                </a:r>
                <a:r>
                  <a:rPr lang="ko-KR" altLang="en-US" sz="1600" dirty="0">
                    <a:latin typeface="+mn-ea"/>
                  </a:rPr>
                  <a:t>은</a:t>
                </a:r>
                <a:r>
                  <a:rPr lang="en-US" altLang="ko-KR" sz="1600" dirty="0">
                    <a:latin typeface="+mn-ea"/>
                  </a:rPr>
                  <a:t> </a:t>
                </a:r>
                <a:r>
                  <a:rPr lang="ko-KR" altLang="en-US" sz="1600" dirty="0">
                    <a:latin typeface="+mn-ea"/>
                  </a:rPr>
                  <a:t>샘플의 개수를 나타내고</a:t>
                </a:r>
                <a:r>
                  <a:rPr lang="en-US" altLang="ko-KR" sz="1600" dirty="0">
                    <a:latin typeface="+mn-ea"/>
                  </a:rPr>
                  <a:t>, </a:t>
                </a:r>
                <a:br>
                  <a:rPr lang="en-US" altLang="ko-KR" sz="1600" dirty="0">
                    <a:latin typeface="+mn-ea"/>
                  </a:rPr>
                </a:br>
                <a:r>
                  <a:rPr lang="ko-KR" altLang="en-US" sz="1600" dirty="0">
                    <a:latin typeface="+mn-ea"/>
                  </a:rPr>
                  <a:t>두 번째 차원</a:t>
                </a:r>
                <a:r>
                  <a:rPr lang="en-US" altLang="ko-KR" sz="1600" dirty="0">
                    <a:latin typeface="+mn-ea"/>
                  </a:rPr>
                  <a:t>(100)</a:t>
                </a:r>
                <a:r>
                  <a:rPr lang="ko-KR" altLang="en-US" sz="1600" dirty="0">
                    <a:latin typeface="+mn-ea"/>
                  </a:rPr>
                  <a:t>은 이미지 높이</a:t>
                </a:r>
                <a:r>
                  <a:rPr lang="en-US" altLang="ko-KR" sz="1600" dirty="0">
                    <a:latin typeface="+mn-ea"/>
                  </a:rPr>
                  <a:t>, </a:t>
                </a:r>
                <a:r>
                  <a:rPr lang="ko-KR" altLang="en-US" sz="1600" dirty="0">
                    <a:latin typeface="+mn-ea"/>
                  </a:rPr>
                  <a:t>세 번째 차원</a:t>
                </a:r>
                <a:r>
                  <a:rPr lang="en-US" altLang="ko-KR" sz="1600" dirty="0">
                    <a:latin typeface="+mn-ea"/>
                  </a:rPr>
                  <a:t>(100)</a:t>
                </a:r>
                <a:r>
                  <a:rPr lang="ko-KR" altLang="en-US" sz="1600" dirty="0">
                    <a:latin typeface="+mn-ea"/>
                  </a:rPr>
                  <a:t>은 이미지 너비임</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이미지 크기는 </a:t>
                </a:r>
                <a14:m>
                  <m:oMath xmlns:m="http://schemas.openxmlformats.org/officeDocument/2006/math">
                    <m:r>
                      <a:rPr lang="en-US" altLang="ko-KR" sz="1600" b="0" i="1" smtClean="0">
                        <a:latin typeface="Cambria Math" panose="02040503050406030204" pitchFamily="18" charset="0"/>
                      </a:rPr>
                      <m:t>100</m:t>
                    </m:r>
                    <m:r>
                      <a:rPr lang="en-US" altLang="ko-KR" sz="1600" b="0" i="1" smtClean="0">
                        <a:latin typeface="Cambria Math" panose="02040503050406030204" pitchFamily="18" charset="0"/>
                        <a:ea typeface="Cambria Math" panose="02040503050406030204" pitchFamily="18" charset="0"/>
                      </a:rPr>
                      <m:t>×100</m:t>
                    </m:r>
                  </m:oMath>
                </a14:m>
                <a:r>
                  <a:rPr lang="en-US" altLang="ko-KR" sz="1600" dirty="0">
                    <a:latin typeface="+mn-ea"/>
                  </a:rPr>
                  <a:t>, </a:t>
                </a:r>
                <a:r>
                  <a:rPr lang="ko-KR" altLang="en-US" sz="1600" dirty="0">
                    <a:latin typeface="+mn-ea"/>
                  </a:rPr>
                  <a:t>각 픽셀은 </a:t>
                </a:r>
                <a:r>
                  <a:rPr lang="ko-KR" altLang="en-US" sz="1600" dirty="0" err="1">
                    <a:latin typeface="+mn-ea"/>
                  </a:rPr>
                  <a:t>넘파이</a:t>
                </a:r>
                <a:r>
                  <a:rPr lang="ko-KR" altLang="en-US" sz="1600" dirty="0">
                    <a:latin typeface="+mn-ea"/>
                  </a:rPr>
                  <a:t> 배열의 원소 하나에 대응하며</a:t>
                </a:r>
                <a:r>
                  <a:rPr lang="en-US" altLang="ko-KR" sz="1600" dirty="0">
                    <a:latin typeface="+mn-ea"/>
                  </a:rPr>
                  <a:t> </a:t>
                </a:r>
                <a:r>
                  <a:rPr lang="ko-KR" altLang="en-US" sz="1600" dirty="0">
                    <a:latin typeface="+mn-ea"/>
                  </a:rPr>
                  <a:t>배열의 크기가 </a:t>
                </a:r>
                <a14:m>
                  <m:oMath xmlns:m="http://schemas.openxmlformats.org/officeDocument/2006/math">
                    <m:r>
                      <a:rPr lang="en-US" altLang="ko-KR" sz="1600" i="1">
                        <a:latin typeface="Cambria Math" panose="02040503050406030204" pitchFamily="18" charset="0"/>
                      </a:rPr>
                      <m:t>100</m:t>
                    </m:r>
                    <m:r>
                      <a:rPr lang="en-US" altLang="ko-KR" sz="1600" i="1">
                        <a:latin typeface="Cambria Math" panose="02040503050406030204" pitchFamily="18" charset="0"/>
                        <a:ea typeface="Cambria Math" panose="02040503050406030204" pitchFamily="18" charset="0"/>
                      </a:rPr>
                      <m:t>×100</m:t>
                    </m:r>
                  </m:oMath>
                </a14:m>
                <a:r>
                  <a:rPr lang="ko-KR" altLang="en-US" sz="1600" dirty="0">
                    <a:latin typeface="+mn-ea"/>
                  </a:rPr>
                  <a:t>임</a:t>
                </a:r>
                <a:endParaRPr lang="en-US" altLang="ko-KR" sz="1600" dirty="0">
                  <a:latin typeface="+mn-ea"/>
                </a:endParaRPr>
              </a:p>
            </p:txBody>
          </p:sp>
        </mc:Choice>
        <mc:Fallback>
          <p:sp>
            <p:nvSpPr>
              <p:cNvPr id="12" name="TextBox 11">
                <a:extLst>
                  <a:ext uri="{FF2B5EF4-FFF2-40B4-BE49-F238E27FC236}">
                    <a16:creationId xmlns:a16="http://schemas.microsoft.com/office/drawing/2014/main" id="{E4EB4285-6478-2B3C-DB5D-BD7A2EE6FC59}"/>
                  </a:ext>
                </a:extLst>
              </p:cNvPr>
              <p:cNvSpPr txBox="1">
                <a:spLocks noRot="1" noChangeAspect="1" noMove="1" noResize="1" noEditPoints="1" noAdjustHandles="1" noChangeArrowheads="1" noChangeShapeType="1" noTextEdit="1"/>
              </p:cNvSpPr>
              <p:nvPr/>
            </p:nvSpPr>
            <p:spPr>
              <a:xfrm>
                <a:off x="683859" y="4517285"/>
                <a:ext cx="9220409" cy="1532856"/>
              </a:xfrm>
              <a:prstGeom prst="rect">
                <a:avLst/>
              </a:prstGeom>
              <a:blipFill>
                <a:blip r:embed="rId2"/>
                <a:stretch>
                  <a:fillRect l="-264" b="-4382"/>
                </a:stretch>
              </a:blipFill>
            </p:spPr>
            <p:txBody>
              <a:bodyPr/>
              <a:lstStyle/>
              <a:p>
                <a:r>
                  <a:rPr lang="ko-KR" altLang="en-US">
                    <a:noFill/>
                  </a:rPr>
                  <a:t> </a:t>
                </a:r>
              </a:p>
            </p:txBody>
          </p:sp>
        </mc:Fallback>
      </mc:AlternateContent>
      <p:sp>
        <p:nvSpPr>
          <p:cNvPr id="2" name="슬라이드 번호 개체 틀 1">
            <a:extLst>
              <a:ext uri="{FF2B5EF4-FFF2-40B4-BE49-F238E27FC236}">
                <a16:creationId xmlns:a16="http://schemas.microsoft.com/office/drawing/2014/main" id="{911B561C-7B6B-F77A-200A-569B8B908A74}"/>
              </a:ext>
            </a:extLst>
          </p:cNvPr>
          <p:cNvSpPr>
            <a:spLocks noGrp="1"/>
          </p:cNvSpPr>
          <p:nvPr>
            <p:ph type="sldNum" sz="quarter" idx="12"/>
          </p:nvPr>
        </p:nvSpPr>
        <p:spPr/>
        <p:txBody>
          <a:bodyPr/>
          <a:lstStyle/>
          <a:p>
            <a:fld id="{785FB9D8-AD8A-433C-85A4-344A7D45903D}" type="slidenum">
              <a:rPr lang="ko-KR" altLang="en-US" smtClean="0"/>
              <a:pPr/>
              <a:t>3</a:t>
            </a:fld>
            <a:r>
              <a:rPr lang="ko-KR" altLang="en-US"/>
              <a:t> </a:t>
            </a:r>
            <a:r>
              <a:rPr lang="en-US" altLang="ko-KR"/>
              <a:t>/ 16</a:t>
            </a:r>
            <a:endParaRPr lang="ko-KR" altLang="en-US" dirty="0"/>
          </a:p>
        </p:txBody>
      </p:sp>
      <p:sp>
        <p:nvSpPr>
          <p:cNvPr id="5" name="TextBox 4">
            <a:extLst>
              <a:ext uri="{FF2B5EF4-FFF2-40B4-BE49-F238E27FC236}">
                <a16:creationId xmlns:a16="http://schemas.microsoft.com/office/drawing/2014/main" id="{D47E9E6A-34C2-8893-1E0C-6D52B824E5CD}"/>
              </a:ext>
            </a:extLst>
          </p:cNvPr>
          <p:cNvSpPr txBox="1"/>
          <p:nvPr/>
        </p:nvSpPr>
        <p:spPr>
          <a:xfrm>
            <a:off x="1029653" y="3069485"/>
            <a:ext cx="8442037" cy="1077218"/>
          </a:xfrm>
          <a:prstGeom prst="rect">
            <a:avLst/>
          </a:prstGeom>
          <a:solidFill>
            <a:schemeClr val="tx2">
              <a:lumMod val="75000"/>
            </a:schemeClr>
          </a:solidFill>
        </p:spPr>
        <p:txBody>
          <a:bodyPr wrap="square">
            <a:spAutoFit/>
          </a:bodyPr>
          <a:lstStyle/>
          <a:p>
            <a:r>
              <a:rPr lang="en-US" altLang="ko-KR" sz="1600" b="0" i="1">
                <a:solidFill>
                  <a:srgbClr val="89DDFF"/>
                </a:solidFill>
                <a:effectLst/>
                <a:latin typeface="Consolas" panose="020B0609020204030204" pitchFamily="49" charset="0"/>
              </a:rPr>
              <a:t>import</a:t>
            </a:r>
            <a:r>
              <a:rPr lang="en-US" altLang="ko-KR" sz="1600" b="0">
                <a:solidFill>
                  <a:srgbClr val="EEFFFF"/>
                </a:solidFill>
                <a:effectLst/>
                <a:latin typeface="Consolas" panose="020B0609020204030204" pitchFamily="49" charset="0"/>
              </a:rPr>
              <a:t> numpy </a:t>
            </a:r>
            <a:r>
              <a:rPr lang="en-US" altLang="ko-KR" sz="1600" b="0" i="1">
                <a:solidFill>
                  <a:srgbClr val="89DDFF"/>
                </a:solidFill>
                <a:effectLst/>
                <a:latin typeface="Consolas" panose="020B0609020204030204" pitchFamily="49" charset="0"/>
              </a:rPr>
              <a:t>as</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endParaRPr lang="en-US" altLang="ko-KR" sz="1600" b="0">
              <a:solidFill>
                <a:srgbClr val="EEFFFF"/>
              </a:solidFill>
              <a:effectLst/>
              <a:latin typeface="Consolas" panose="020B0609020204030204" pitchFamily="49" charset="0"/>
            </a:endParaRPr>
          </a:p>
          <a:p>
            <a:r>
              <a:rPr lang="en-US" altLang="ko-KR" sz="1600" b="0" i="1">
                <a:solidFill>
                  <a:srgbClr val="89DDFF"/>
                </a:solidFill>
                <a:effectLst/>
                <a:latin typeface="Consolas" panose="020B0609020204030204" pitchFamily="49" charset="0"/>
              </a:rPr>
              <a:t>import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matplotlib</a:t>
            </a:r>
            <a:r>
              <a:rPr lang="en-US" altLang="ko-KR" sz="1600" b="0">
                <a:solidFill>
                  <a:srgbClr val="89DDFF"/>
                </a:solidFill>
                <a:effectLst/>
                <a:latin typeface="Consolas" panose="020B0609020204030204" pitchFamily="49" charset="0"/>
              </a:rPr>
              <a:t>.</a:t>
            </a:r>
            <a:r>
              <a:rPr lang="en-US" altLang="ko-KR" sz="1600" b="0">
                <a:solidFill>
                  <a:srgbClr val="FFCB6B"/>
                </a:solidFill>
                <a:effectLst/>
                <a:latin typeface="Consolas" panose="020B0609020204030204" pitchFamily="49" charset="0"/>
              </a:rPr>
              <a:t>pyplot</a:t>
            </a:r>
            <a:r>
              <a:rPr lang="en-US" altLang="ko-KR" sz="1600" b="0">
                <a:solidFill>
                  <a:srgbClr val="EEFFFF"/>
                </a:solidFill>
                <a:effectLst/>
                <a:latin typeface="Consolas" panose="020B0609020204030204" pitchFamily="49" charset="0"/>
              </a:rPr>
              <a:t> </a:t>
            </a:r>
            <a:r>
              <a:rPr lang="en-US" altLang="ko-KR" sz="1600" b="0" i="1">
                <a:solidFill>
                  <a:srgbClr val="89DDFF"/>
                </a:solidFill>
                <a:effectLst/>
                <a:latin typeface="Consolas" panose="020B0609020204030204" pitchFamily="49" charset="0"/>
              </a:rPr>
              <a:t>as</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plt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fruits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np</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load</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fruits_300.npy</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82AAFF"/>
                </a:solidFill>
                <a:effectLst/>
                <a:latin typeface="Consolas" panose="020B0609020204030204" pitchFamily="49" charset="0"/>
              </a:rPr>
              <a:t>print</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fruits</a:t>
            </a:r>
            <a:r>
              <a:rPr lang="en-US" altLang="ko-KR" sz="1600" b="0">
                <a:solidFill>
                  <a:srgbClr val="89DDFF"/>
                </a:solidFill>
                <a:effectLst/>
                <a:latin typeface="Consolas" panose="020B0609020204030204" pitchFamily="49" charset="0"/>
              </a:rPr>
              <a:t>.</a:t>
            </a:r>
            <a:r>
              <a:rPr lang="en-US" altLang="ko-KR" sz="1600" b="0">
                <a:solidFill>
                  <a:srgbClr val="F07178"/>
                </a:solidFill>
                <a:effectLst/>
                <a:latin typeface="Consolas" panose="020B0609020204030204" pitchFamily="49" charset="0"/>
              </a:rPr>
              <a:t>shape</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sp>
        <p:nvSpPr>
          <p:cNvPr id="8" name="TextBox 7">
            <a:extLst>
              <a:ext uri="{FF2B5EF4-FFF2-40B4-BE49-F238E27FC236}">
                <a16:creationId xmlns:a16="http://schemas.microsoft.com/office/drawing/2014/main" id="{7584A329-226A-BD3F-D47B-FF4DAC873E76}"/>
              </a:ext>
            </a:extLst>
          </p:cNvPr>
          <p:cNvSpPr txBox="1"/>
          <p:nvPr/>
        </p:nvSpPr>
        <p:spPr>
          <a:xfrm>
            <a:off x="1029652" y="4178731"/>
            <a:ext cx="8442037" cy="338554"/>
          </a:xfrm>
          <a:prstGeom prst="rect">
            <a:avLst/>
          </a:prstGeom>
          <a:solidFill>
            <a:schemeClr val="tx1"/>
          </a:solidFill>
        </p:spPr>
        <p:txBody>
          <a:bodyPr wrap="square">
            <a:spAutoFit/>
          </a:bodyPr>
          <a:lstStyle/>
          <a:p>
            <a:r>
              <a:rPr lang="en-US" altLang="ko-KR" sz="1600" b="0" i="0">
                <a:solidFill>
                  <a:srgbClr val="EEFFFF"/>
                </a:solidFill>
                <a:effectLst/>
                <a:latin typeface="Consolas" panose="020B0609020204030204" pitchFamily="49" charset="0"/>
              </a:rPr>
              <a:t>&gt;&gt; (300, 100, 100)</a:t>
            </a:r>
            <a:endParaRPr lang="ko-KR" altLang="en-US" sz="1600"/>
          </a:p>
        </p:txBody>
      </p:sp>
      <p:sp>
        <p:nvSpPr>
          <p:cNvPr id="16" name="TextBox 15">
            <a:extLst>
              <a:ext uri="{FF2B5EF4-FFF2-40B4-BE49-F238E27FC236}">
                <a16:creationId xmlns:a16="http://schemas.microsoft.com/office/drawing/2014/main" id="{5CF55C02-789A-C8A5-4233-735D982C7841}"/>
              </a:ext>
            </a:extLst>
          </p:cNvPr>
          <p:cNvSpPr txBox="1"/>
          <p:nvPr/>
        </p:nvSpPr>
        <p:spPr>
          <a:xfrm>
            <a:off x="953944" y="1472755"/>
            <a:ext cx="8499273" cy="338554"/>
          </a:xfrm>
          <a:prstGeom prst="rect">
            <a:avLst/>
          </a:prstGeom>
          <a:noFill/>
        </p:spPr>
        <p:txBody>
          <a:bodyPr wrap="square">
            <a:spAutoFit/>
          </a:bodyPr>
          <a:lstStyle/>
          <a:p>
            <a:r>
              <a:rPr lang="en-US" altLang="ko-KR" sz="1600" b="0">
                <a:solidFill>
                  <a:srgbClr val="EEFFFF"/>
                </a:solidFill>
                <a:effectLst/>
                <a:highlight>
                  <a:srgbClr val="263238"/>
                </a:highlight>
                <a:latin typeface="Consolas" panose="020B0609020204030204" pitchFamily="49" charset="0"/>
              </a:rPr>
              <a:t>!wget https</a:t>
            </a:r>
            <a:r>
              <a:rPr lang="en-US" altLang="ko-KR" sz="1600" b="0">
                <a:solidFill>
                  <a:srgbClr val="89DDFF"/>
                </a:solidFill>
                <a:effectLst/>
                <a:highlight>
                  <a:srgbClr val="263238"/>
                </a:highlight>
                <a:latin typeface="Consolas" panose="020B0609020204030204" pitchFamily="49" charset="0"/>
              </a:rPr>
              <a:t>://</a:t>
            </a:r>
            <a:r>
              <a:rPr lang="en-US" altLang="ko-KR" sz="1600" b="0">
                <a:solidFill>
                  <a:srgbClr val="EEFFFF"/>
                </a:solidFill>
                <a:effectLst/>
                <a:highlight>
                  <a:srgbClr val="263238"/>
                </a:highlight>
                <a:latin typeface="Consolas" panose="020B0609020204030204" pitchFamily="49" charset="0"/>
              </a:rPr>
              <a:t>bit</a:t>
            </a:r>
            <a:r>
              <a:rPr lang="en-US" altLang="ko-KR" sz="1600" b="0">
                <a:solidFill>
                  <a:srgbClr val="89DDFF"/>
                </a:solidFill>
                <a:effectLst/>
                <a:highlight>
                  <a:srgbClr val="263238"/>
                </a:highlight>
                <a:latin typeface="Consolas" panose="020B0609020204030204" pitchFamily="49" charset="0"/>
              </a:rPr>
              <a:t>.</a:t>
            </a:r>
            <a:r>
              <a:rPr lang="en-US" altLang="ko-KR" sz="1600" b="0">
                <a:solidFill>
                  <a:srgbClr val="F07178"/>
                </a:solidFill>
                <a:effectLst/>
                <a:highlight>
                  <a:srgbClr val="263238"/>
                </a:highlight>
                <a:latin typeface="Consolas" panose="020B0609020204030204" pitchFamily="49" charset="0"/>
              </a:rPr>
              <a:t>ly</a:t>
            </a:r>
            <a:r>
              <a:rPr lang="en-US" altLang="ko-KR" sz="1600" b="0">
                <a:solidFill>
                  <a:srgbClr val="89DDFF"/>
                </a:solidFill>
                <a:effectLst/>
                <a:highlight>
                  <a:srgbClr val="263238"/>
                </a:highlight>
                <a:latin typeface="Consolas" panose="020B0609020204030204" pitchFamily="49" charset="0"/>
              </a:rPr>
              <a:t>/</a:t>
            </a:r>
            <a:r>
              <a:rPr lang="en-US" altLang="ko-KR" sz="1600" b="0">
                <a:solidFill>
                  <a:srgbClr val="EEFFFF"/>
                </a:solidFill>
                <a:effectLst/>
                <a:highlight>
                  <a:srgbClr val="263238"/>
                </a:highlight>
                <a:latin typeface="Consolas" panose="020B0609020204030204" pitchFamily="49" charset="0"/>
              </a:rPr>
              <a:t>fruits_300_data </a:t>
            </a:r>
            <a:r>
              <a:rPr lang="en-US" altLang="ko-KR" sz="1600" b="0">
                <a:solidFill>
                  <a:srgbClr val="89DDFF"/>
                </a:solidFill>
                <a:effectLst/>
                <a:highlight>
                  <a:srgbClr val="263238"/>
                </a:highlight>
                <a:latin typeface="Consolas" panose="020B0609020204030204" pitchFamily="49" charset="0"/>
              </a:rPr>
              <a:t>-</a:t>
            </a:r>
            <a:r>
              <a:rPr lang="en-US" altLang="ko-KR" sz="1600" b="0">
                <a:solidFill>
                  <a:srgbClr val="EEFFFF"/>
                </a:solidFill>
                <a:effectLst/>
                <a:highlight>
                  <a:srgbClr val="263238"/>
                </a:highlight>
                <a:latin typeface="Consolas" panose="020B0609020204030204" pitchFamily="49" charset="0"/>
              </a:rPr>
              <a:t>O fruits_300</a:t>
            </a:r>
            <a:r>
              <a:rPr lang="en-US" altLang="ko-KR" sz="1600" b="0">
                <a:solidFill>
                  <a:srgbClr val="89DDFF"/>
                </a:solidFill>
                <a:effectLst/>
                <a:highlight>
                  <a:srgbClr val="263238"/>
                </a:highlight>
                <a:latin typeface="Consolas" panose="020B0609020204030204" pitchFamily="49" charset="0"/>
              </a:rPr>
              <a:t>.</a:t>
            </a:r>
            <a:r>
              <a:rPr lang="en-US" altLang="ko-KR" sz="1600" b="0">
                <a:solidFill>
                  <a:srgbClr val="F07178"/>
                </a:solidFill>
                <a:effectLst/>
                <a:highlight>
                  <a:srgbClr val="263238"/>
                </a:highlight>
                <a:latin typeface="Consolas" panose="020B0609020204030204" pitchFamily="49" charset="0"/>
              </a:rPr>
              <a:t>npy</a:t>
            </a:r>
            <a:endParaRPr lang="en-US" altLang="ko-KR" sz="1600" b="0">
              <a:solidFill>
                <a:srgbClr val="EEFFFF"/>
              </a:solidFill>
              <a:effectLst/>
              <a:highlight>
                <a:srgbClr val="263238"/>
              </a:highlight>
              <a:latin typeface="Consolas" panose="020B0609020204030204" pitchFamily="49" charset="0"/>
            </a:endParaRPr>
          </a:p>
        </p:txBody>
      </p:sp>
    </p:spTree>
    <p:extLst>
      <p:ext uri="{BB962C8B-B14F-4D97-AF65-F5344CB8AC3E}">
        <p14:creationId xmlns:p14="http://schemas.microsoft.com/office/powerpoint/2010/main" val="111754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192228" y="793851"/>
            <a:ext cx="339868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a:latin typeface="+mj-ea"/>
                <a:ea typeface="+mj-ea"/>
              </a:rPr>
              <a:t>과일 사진 데이터 준비하기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5591595" cy="584775"/>
          </a:xfrm>
          <a:prstGeom prst="rect">
            <a:avLst/>
          </a:prstGeom>
          <a:noFill/>
        </p:spPr>
        <p:txBody>
          <a:bodyPr wrap="none" rtlCol="0">
            <a:spAutoFit/>
          </a:bodyPr>
          <a:lstStyle/>
          <a:p>
            <a:r>
              <a:rPr lang="en-US" altLang="ko-KR" sz="3200" dirty="0">
                <a:latin typeface="+mj-ea"/>
                <a:ea typeface="+mj-ea"/>
              </a:rPr>
              <a:t>2. </a:t>
            </a:r>
            <a:r>
              <a:rPr lang="ko-KR" altLang="en-US" sz="3200" dirty="0">
                <a:latin typeface="+mj-ea"/>
                <a:ea typeface="+mj-ea"/>
              </a:rPr>
              <a:t>과일 사진 데이터 준비하기</a:t>
            </a:r>
          </a:p>
        </p:txBody>
      </p:sp>
      <p:sp>
        <p:nvSpPr>
          <p:cNvPr id="15" name="TextBox 14">
            <a:extLst>
              <a:ext uri="{FF2B5EF4-FFF2-40B4-BE49-F238E27FC236}">
                <a16:creationId xmlns:a16="http://schemas.microsoft.com/office/drawing/2014/main" id="{57DE0ABC-C782-47DD-8974-A402A3EA8C1B}"/>
              </a:ext>
            </a:extLst>
          </p:cNvPr>
          <p:cNvSpPr txBox="1"/>
          <p:nvPr/>
        </p:nvSpPr>
        <p:spPr>
          <a:xfrm>
            <a:off x="683860" y="3951929"/>
            <a:ext cx="8728672" cy="1903470"/>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600" dirty="0">
                <a:latin typeface="+mn-ea"/>
              </a:rPr>
              <a:t>첫 번째 이미지의 첫 번째 행을 출력</a:t>
            </a:r>
            <a:endParaRPr lang="en-US" altLang="ko-KR" sz="1600" dirty="0">
              <a:latin typeface="+mn-ea"/>
            </a:endParaRPr>
          </a:p>
          <a:p>
            <a:pPr marL="342900" indent="-342900">
              <a:lnSpc>
                <a:spcPct val="150000"/>
              </a:lnSpc>
              <a:buFont typeface="Wingdings" panose="05000000000000000000" pitchFamily="2" charset="2"/>
              <a:buChar char="§"/>
            </a:pPr>
            <a:r>
              <a:rPr lang="en-US" altLang="ko-KR" sz="1600" dirty="0">
                <a:latin typeface="+mn-ea"/>
              </a:rPr>
              <a:t>3</a:t>
            </a:r>
            <a:r>
              <a:rPr lang="ko-KR" altLang="en-US" sz="1600" dirty="0">
                <a:latin typeface="+mn-ea"/>
              </a:rPr>
              <a:t>차원 배열이기 때문에 처음 </a:t>
            </a:r>
            <a:r>
              <a:rPr lang="en-US" altLang="ko-KR" sz="1600" dirty="0">
                <a:latin typeface="+mn-ea"/>
              </a:rPr>
              <a:t>2</a:t>
            </a:r>
            <a:r>
              <a:rPr lang="ko-KR" altLang="en-US" sz="1600" dirty="0">
                <a:latin typeface="+mn-ea"/>
              </a:rPr>
              <a:t>개의 인덱스를 </a:t>
            </a:r>
            <a:r>
              <a:rPr lang="en-US" altLang="ko-KR" sz="1600" dirty="0">
                <a:latin typeface="+mn-ea"/>
              </a:rPr>
              <a:t>0</a:t>
            </a:r>
            <a:r>
              <a:rPr lang="ko-KR" altLang="en-US" sz="1600" dirty="0">
                <a:latin typeface="+mn-ea"/>
              </a:rPr>
              <a:t>으로 지정하고 마지막 인덱스는 지정하지 않거나 </a:t>
            </a:r>
            <a:br>
              <a:rPr lang="en-US" altLang="ko-KR" sz="1600" dirty="0">
                <a:latin typeface="+mn-ea"/>
              </a:rPr>
            </a:br>
            <a:r>
              <a:rPr lang="ko-KR" altLang="en-US" sz="1600" dirty="0" err="1">
                <a:latin typeface="+mn-ea"/>
              </a:rPr>
              <a:t>슬라이싱</a:t>
            </a:r>
            <a:r>
              <a:rPr lang="ko-KR" altLang="en-US" sz="1600" dirty="0">
                <a:latin typeface="+mn-ea"/>
              </a:rPr>
              <a:t> 연산자를 쓰면 첫 번째 이미지의 첫 번째 행을 모두 선택할 수 있음</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첫 번째 행에 있는 픽셀 </a:t>
            </a:r>
            <a:r>
              <a:rPr lang="en-US" altLang="ko-KR" sz="1600" dirty="0">
                <a:latin typeface="+mn-ea"/>
              </a:rPr>
              <a:t>100</a:t>
            </a:r>
            <a:r>
              <a:rPr lang="ko-KR" altLang="en-US" sz="1600" dirty="0">
                <a:latin typeface="+mn-ea"/>
              </a:rPr>
              <a:t>개에 들어 있는 값을 출력</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이 </a:t>
            </a:r>
            <a:r>
              <a:rPr lang="ko-KR" altLang="en-US" sz="1600" dirty="0" err="1">
                <a:latin typeface="+mn-ea"/>
              </a:rPr>
              <a:t>넘파이</a:t>
            </a:r>
            <a:r>
              <a:rPr lang="ko-KR" altLang="en-US" sz="1600" dirty="0">
                <a:latin typeface="+mn-ea"/>
              </a:rPr>
              <a:t> 배열은 흑백 사진을 담고 있으므로 </a:t>
            </a:r>
            <a:r>
              <a:rPr lang="en-US" altLang="ko-KR" sz="1600" dirty="0">
                <a:latin typeface="+mn-ea"/>
              </a:rPr>
              <a:t>0 ~ 255</a:t>
            </a:r>
            <a:r>
              <a:rPr lang="ko-KR" altLang="en-US" sz="1600" dirty="0">
                <a:latin typeface="+mn-ea"/>
              </a:rPr>
              <a:t>까지의 </a:t>
            </a:r>
            <a:r>
              <a:rPr lang="ko-KR" altLang="en-US" sz="1600" dirty="0" err="1">
                <a:latin typeface="+mn-ea"/>
              </a:rPr>
              <a:t>정수값을</a:t>
            </a:r>
            <a:r>
              <a:rPr lang="ko-KR" altLang="en-US" sz="1600" dirty="0">
                <a:latin typeface="+mn-ea"/>
              </a:rPr>
              <a:t> 가짐</a:t>
            </a:r>
            <a:endParaRPr lang="en-US" altLang="ko-KR" sz="1600" dirty="0">
              <a:latin typeface="+mn-ea"/>
            </a:endParaRPr>
          </a:p>
        </p:txBody>
      </p:sp>
      <p:sp>
        <p:nvSpPr>
          <p:cNvPr id="2" name="슬라이드 번호 개체 틀 1">
            <a:extLst>
              <a:ext uri="{FF2B5EF4-FFF2-40B4-BE49-F238E27FC236}">
                <a16:creationId xmlns:a16="http://schemas.microsoft.com/office/drawing/2014/main" id="{56584CEC-FDC7-E4C6-062E-2A489F1722D1}"/>
              </a:ext>
            </a:extLst>
          </p:cNvPr>
          <p:cNvSpPr>
            <a:spLocks noGrp="1"/>
          </p:cNvSpPr>
          <p:nvPr>
            <p:ph type="sldNum" sz="quarter" idx="12"/>
          </p:nvPr>
        </p:nvSpPr>
        <p:spPr/>
        <p:txBody>
          <a:bodyPr/>
          <a:lstStyle/>
          <a:p>
            <a:fld id="{785FB9D8-AD8A-433C-85A4-344A7D45903D}" type="slidenum">
              <a:rPr lang="ko-KR" altLang="en-US" smtClean="0"/>
              <a:pPr/>
              <a:t>4</a:t>
            </a:fld>
            <a:r>
              <a:rPr lang="ko-KR" altLang="en-US"/>
              <a:t> </a:t>
            </a:r>
            <a:r>
              <a:rPr lang="en-US" altLang="ko-KR"/>
              <a:t>/ 16</a:t>
            </a:r>
            <a:endParaRPr lang="ko-KR" altLang="en-US" dirty="0"/>
          </a:p>
        </p:txBody>
      </p:sp>
      <p:sp>
        <p:nvSpPr>
          <p:cNvPr id="6" name="TextBox 5">
            <a:extLst>
              <a:ext uri="{FF2B5EF4-FFF2-40B4-BE49-F238E27FC236}">
                <a16:creationId xmlns:a16="http://schemas.microsoft.com/office/drawing/2014/main" id="{19249C21-ACF8-4959-681B-74CE52F7CFAF}"/>
              </a:ext>
            </a:extLst>
          </p:cNvPr>
          <p:cNvSpPr txBox="1"/>
          <p:nvPr/>
        </p:nvSpPr>
        <p:spPr>
          <a:xfrm>
            <a:off x="683859" y="1312576"/>
            <a:ext cx="6751413" cy="338554"/>
          </a:xfrm>
          <a:prstGeom prst="rect">
            <a:avLst/>
          </a:prstGeom>
          <a:solidFill>
            <a:schemeClr val="tx2">
              <a:lumMod val="75000"/>
            </a:schemeClr>
          </a:solidFill>
        </p:spPr>
        <p:txBody>
          <a:bodyPr wrap="square">
            <a:spAutoFit/>
          </a:bodyPr>
          <a:lstStyle/>
          <a:p>
            <a:r>
              <a:rPr lang="en-US" altLang="ko-KR" sz="1600" b="0">
                <a:solidFill>
                  <a:srgbClr val="82AAFF"/>
                </a:solidFill>
                <a:effectLst/>
                <a:latin typeface="Consolas" panose="020B0609020204030204" pitchFamily="49" charset="0"/>
              </a:rPr>
              <a:t>print</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fruits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sp>
        <p:nvSpPr>
          <p:cNvPr id="9" name="TextBox 8">
            <a:extLst>
              <a:ext uri="{FF2B5EF4-FFF2-40B4-BE49-F238E27FC236}">
                <a16:creationId xmlns:a16="http://schemas.microsoft.com/office/drawing/2014/main" id="{40600632-96FC-576B-FC01-A41AA0D89948}"/>
              </a:ext>
            </a:extLst>
          </p:cNvPr>
          <p:cNvSpPr txBox="1"/>
          <p:nvPr/>
        </p:nvSpPr>
        <p:spPr>
          <a:xfrm>
            <a:off x="683860" y="2007447"/>
            <a:ext cx="6751413" cy="1077218"/>
          </a:xfrm>
          <a:prstGeom prst="rect">
            <a:avLst/>
          </a:prstGeom>
          <a:solidFill>
            <a:schemeClr val="tx1"/>
          </a:solidFill>
        </p:spPr>
        <p:txBody>
          <a:bodyPr wrap="square">
            <a:spAutoFit/>
          </a:bodyPr>
          <a:lstStyle/>
          <a:p>
            <a:r>
              <a:rPr lang="en-US" altLang="ko-KR" sz="1600" b="0" i="0">
                <a:solidFill>
                  <a:srgbClr val="EEFFFF"/>
                </a:solidFill>
                <a:effectLst/>
                <a:latin typeface="Consolas" panose="020B0609020204030204" pitchFamily="49" charset="0"/>
              </a:rPr>
              <a:t>&gt;&gt;[ 1 1 1 1 1 1 1 1 1 1 1 1 1 1 1 1 2 1 2 2 2 2 2 2 1 1 1 1 1 1 1 1 2 3 2 1 2 1 1 1 1 2 1 3 2 1 3 1 4 1 2 5 5 5 19 148 192 117 28 1 1 2 1 4 1 1 3 1 1 1 1 1 2 2 1 1 1 1 1 1 1 1 1 1 1 1 1 1 1 1 1 1 1 1 1 1 1 1 1 1]</a:t>
            </a:r>
            <a:endParaRPr lang="ko-KR" altLang="en-US" sz="1600"/>
          </a:p>
        </p:txBody>
      </p:sp>
    </p:spTree>
    <p:extLst>
      <p:ext uri="{BB962C8B-B14F-4D97-AF65-F5344CB8AC3E}">
        <p14:creationId xmlns:p14="http://schemas.microsoft.com/office/powerpoint/2010/main" val="1178393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192228" y="793851"/>
            <a:ext cx="339868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a:latin typeface="+mj-ea"/>
                <a:ea typeface="+mj-ea"/>
              </a:rPr>
              <a:t>과일 사진 데이터 준비하기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5591595" cy="584775"/>
          </a:xfrm>
          <a:prstGeom prst="rect">
            <a:avLst/>
          </a:prstGeom>
          <a:noFill/>
        </p:spPr>
        <p:txBody>
          <a:bodyPr wrap="none" rtlCol="0">
            <a:spAutoFit/>
          </a:bodyPr>
          <a:lstStyle/>
          <a:p>
            <a:r>
              <a:rPr lang="en-US" altLang="ko-KR" sz="3200" dirty="0">
                <a:latin typeface="+mj-ea"/>
                <a:ea typeface="+mj-ea"/>
              </a:rPr>
              <a:t>2. </a:t>
            </a:r>
            <a:r>
              <a:rPr lang="ko-KR" altLang="en-US" sz="3200" dirty="0">
                <a:latin typeface="+mj-ea"/>
                <a:ea typeface="+mj-ea"/>
              </a:rPr>
              <a:t>과일 사진 데이터 준비하기</a:t>
            </a:r>
          </a:p>
        </p:txBody>
      </p:sp>
      <p:sp>
        <p:nvSpPr>
          <p:cNvPr id="15" name="TextBox 14">
            <a:extLst>
              <a:ext uri="{FF2B5EF4-FFF2-40B4-BE49-F238E27FC236}">
                <a16:creationId xmlns:a16="http://schemas.microsoft.com/office/drawing/2014/main" id="{57DE0ABC-C782-47DD-8974-A402A3EA8C1B}"/>
              </a:ext>
            </a:extLst>
          </p:cNvPr>
          <p:cNvSpPr txBox="1"/>
          <p:nvPr/>
        </p:nvSpPr>
        <p:spPr>
          <a:xfrm>
            <a:off x="683860" y="2553400"/>
            <a:ext cx="9175910" cy="2642134"/>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600" dirty="0">
                <a:latin typeface="+mn-ea"/>
              </a:rPr>
              <a:t>흑백 이미지이므로 </a:t>
            </a:r>
            <a:r>
              <a:rPr lang="en-US" altLang="ko-KR" sz="1600" dirty="0" err="1">
                <a:latin typeface="+mn-ea"/>
              </a:rPr>
              <a:t>cmap</a:t>
            </a:r>
            <a:r>
              <a:rPr lang="en-US" altLang="ko-KR" sz="1600" dirty="0">
                <a:latin typeface="+mn-ea"/>
              </a:rPr>
              <a:t> </a:t>
            </a:r>
            <a:r>
              <a:rPr lang="ko-KR" altLang="en-US" sz="1600" dirty="0">
                <a:latin typeface="+mn-ea"/>
              </a:rPr>
              <a:t>매개변수를 </a:t>
            </a:r>
            <a:r>
              <a:rPr lang="en-US" altLang="ko-KR" sz="1600" dirty="0">
                <a:latin typeface="+mn-ea"/>
              </a:rPr>
              <a:t>‘gray’</a:t>
            </a:r>
            <a:r>
              <a:rPr lang="ko-KR" altLang="en-US" sz="1600" dirty="0">
                <a:latin typeface="+mn-ea"/>
              </a:rPr>
              <a:t>로 지정함</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다음의 그림처럼 첫 번째 행이 위에서 출력한 배열 값에 해당함</a:t>
            </a:r>
            <a:endParaRPr lang="en-US" altLang="ko-KR" sz="1600" dirty="0">
              <a:latin typeface="+mn-ea"/>
            </a:endParaRPr>
          </a:p>
          <a:p>
            <a:pPr marL="342900" indent="-342900">
              <a:lnSpc>
                <a:spcPct val="150000"/>
              </a:lnSpc>
              <a:buFont typeface="Wingdings" panose="05000000000000000000" pitchFamily="2" charset="2"/>
              <a:buChar char="§"/>
            </a:pPr>
            <a:r>
              <a:rPr lang="en-US" altLang="ko-KR" sz="1600" dirty="0">
                <a:latin typeface="+mn-ea"/>
              </a:rPr>
              <a:t>0</a:t>
            </a:r>
            <a:r>
              <a:rPr lang="ko-KR" altLang="en-US" sz="1600" dirty="0">
                <a:latin typeface="+mn-ea"/>
              </a:rPr>
              <a:t>에 가까울수록 검게 나타나고 높은 값은 밝게 표시됨</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보통 흑백 샘플 이미지는 바탕이 밝고 물체가 짙은 색임</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이미지는 그 반대인데</a:t>
            </a:r>
            <a:r>
              <a:rPr lang="en-US" altLang="ko-KR" sz="1600" dirty="0">
                <a:latin typeface="+mn-ea"/>
              </a:rPr>
              <a:t>, </a:t>
            </a:r>
            <a:r>
              <a:rPr lang="ko-KR" altLang="en-US" sz="1600" dirty="0">
                <a:latin typeface="+mn-ea"/>
              </a:rPr>
              <a:t>흑백 이미지는 사진으로 찍은 이미지를 </a:t>
            </a:r>
            <a:r>
              <a:rPr lang="ko-KR" altLang="en-US" sz="1600" dirty="0" err="1">
                <a:latin typeface="+mn-ea"/>
              </a:rPr>
              <a:t>넘파이</a:t>
            </a:r>
            <a:r>
              <a:rPr lang="ko-KR" altLang="en-US" sz="1600" dirty="0">
                <a:latin typeface="+mn-ea"/>
              </a:rPr>
              <a:t> 배열로 변환할 때 반전시킨 것임</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흰색 바탕은 우리에게 중요하지 않지만 컴퓨터는 </a:t>
            </a:r>
            <a:r>
              <a:rPr lang="en-US" altLang="ko-KR" sz="1600" dirty="0">
                <a:latin typeface="+mn-ea"/>
              </a:rPr>
              <a:t>255</a:t>
            </a:r>
            <a:r>
              <a:rPr lang="ko-KR" altLang="en-US" sz="1600" dirty="0">
                <a:latin typeface="+mn-ea"/>
              </a:rPr>
              <a:t>에 가까운 바탕에 집중함</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따라서 바탕을 검게 만들고 사진에 짙게 나온 사과를 밝은 색으로 만들어 줌</a:t>
            </a:r>
            <a:endParaRPr lang="en-US" altLang="ko-KR" sz="1600" dirty="0">
              <a:latin typeface="+mn-ea"/>
            </a:endParaRPr>
          </a:p>
        </p:txBody>
      </p:sp>
      <p:pic>
        <p:nvPicPr>
          <p:cNvPr id="5" name="그림 4">
            <a:extLst>
              <a:ext uri="{FF2B5EF4-FFF2-40B4-BE49-F238E27FC236}">
                <a16:creationId xmlns:a16="http://schemas.microsoft.com/office/drawing/2014/main" id="{643DF281-E68F-B79D-138F-A7C86FF35D75}"/>
              </a:ext>
            </a:extLst>
          </p:cNvPr>
          <p:cNvPicPr>
            <a:picLocks noChangeAspect="1"/>
          </p:cNvPicPr>
          <p:nvPr/>
        </p:nvPicPr>
        <p:blipFill>
          <a:blip r:embed="rId2"/>
          <a:stretch>
            <a:fillRect/>
          </a:stretch>
        </p:blipFill>
        <p:spPr>
          <a:xfrm>
            <a:off x="7280413" y="860842"/>
            <a:ext cx="3178819" cy="3178819"/>
          </a:xfrm>
          <a:prstGeom prst="rect">
            <a:avLst/>
          </a:prstGeom>
          <a:ln>
            <a:solidFill>
              <a:schemeClr val="accent1"/>
            </a:solidFill>
          </a:ln>
        </p:spPr>
      </p:pic>
      <p:sp>
        <p:nvSpPr>
          <p:cNvPr id="2" name="TextBox 1">
            <a:extLst>
              <a:ext uri="{FF2B5EF4-FFF2-40B4-BE49-F238E27FC236}">
                <a16:creationId xmlns:a16="http://schemas.microsoft.com/office/drawing/2014/main" id="{D83A6C71-6C6E-46CB-A3EC-5D71676D935C}"/>
              </a:ext>
            </a:extLst>
          </p:cNvPr>
          <p:cNvSpPr txBox="1"/>
          <p:nvPr/>
        </p:nvSpPr>
        <p:spPr>
          <a:xfrm>
            <a:off x="826718" y="5928009"/>
            <a:ext cx="9116598" cy="523220"/>
          </a:xfrm>
          <a:prstGeom prst="rect">
            <a:avLst/>
          </a:prstGeom>
          <a:noFill/>
        </p:spPr>
        <p:txBody>
          <a:bodyPr wrap="none" rtlCol="0">
            <a:spAutoFit/>
          </a:bodyPr>
          <a:lstStyle/>
          <a:p>
            <a:r>
              <a:rPr lang="en-US" altLang="ko-KR" sz="1400" dirty="0"/>
              <a:t>※ </a:t>
            </a:r>
            <a:r>
              <a:rPr lang="ko-KR" altLang="en-US" sz="1400" dirty="0"/>
              <a:t>알고리즘이 어떤 출력을 만들기 위해 곱셈</a:t>
            </a:r>
            <a:r>
              <a:rPr lang="en-US" altLang="ko-KR" sz="1400" dirty="0"/>
              <a:t>, </a:t>
            </a:r>
            <a:r>
              <a:rPr lang="ko-KR" altLang="en-US" sz="1400" dirty="0"/>
              <a:t>덧셈을 하는데</a:t>
            </a:r>
            <a:r>
              <a:rPr lang="en-US" altLang="ko-KR" sz="1400" dirty="0"/>
              <a:t>, </a:t>
            </a:r>
            <a:r>
              <a:rPr lang="ko-KR" altLang="en-US" sz="1400" dirty="0" err="1"/>
              <a:t>픽셀값이</a:t>
            </a:r>
            <a:r>
              <a:rPr lang="ko-KR" altLang="en-US" sz="1400" dirty="0"/>
              <a:t> </a:t>
            </a:r>
            <a:r>
              <a:rPr lang="en-US" altLang="ko-KR" sz="1400" dirty="0"/>
              <a:t>0</a:t>
            </a:r>
            <a:r>
              <a:rPr lang="ko-KR" altLang="en-US" sz="1400" dirty="0"/>
              <a:t>이면 </a:t>
            </a:r>
            <a:r>
              <a:rPr lang="ko-KR" altLang="en-US" sz="1400" dirty="0" err="1"/>
              <a:t>출력값도</a:t>
            </a:r>
            <a:r>
              <a:rPr lang="ko-KR" altLang="en-US" sz="1400" dirty="0"/>
              <a:t> </a:t>
            </a:r>
            <a:r>
              <a:rPr lang="en-US" altLang="ko-KR" sz="1400" dirty="0"/>
              <a:t>0</a:t>
            </a:r>
            <a:r>
              <a:rPr lang="ko-KR" altLang="en-US" sz="1400" dirty="0"/>
              <a:t>이 되어 의미가 </a:t>
            </a:r>
            <a:r>
              <a:rPr lang="ko-KR" altLang="en-US" sz="1400" dirty="0" err="1"/>
              <a:t>없게됨</a:t>
            </a:r>
            <a:endParaRPr lang="en-US" altLang="ko-KR" sz="1400" dirty="0"/>
          </a:p>
          <a:p>
            <a:r>
              <a:rPr lang="ko-KR" altLang="en-US" sz="1400" dirty="0"/>
              <a:t>  </a:t>
            </a:r>
            <a:r>
              <a:rPr lang="ko-KR" altLang="en-US" sz="1400" dirty="0" err="1"/>
              <a:t>픽셀값이</a:t>
            </a:r>
            <a:r>
              <a:rPr lang="ko-KR" altLang="en-US" sz="1400" dirty="0"/>
              <a:t> 높으면 </a:t>
            </a:r>
            <a:r>
              <a:rPr lang="ko-KR" altLang="en-US" sz="1400" dirty="0" err="1"/>
              <a:t>출력값도</a:t>
            </a:r>
            <a:r>
              <a:rPr lang="ko-KR" altLang="en-US" sz="1400" dirty="0"/>
              <a:t> 커지기 때문에 의미를 부여하기 좋아 컴퓨터는 </a:t>
            </a:r>
            <a:r>
              <a:rPr lang="en-US" altLang="ko-KR" sz="1400" dirty="0"/>
              <a:t>255</a:t>
            </a:r>
            <a:r>
              <a:rPr lang="ko-KR" altLang="en-US" sz="1400" dirty="0"/>
              <a:t>에 가까운 바탕에 집중함</a:t>
            </a:r>
          </a:p>
        </p:txBody>
      </p:sp>
      <p:sp>
        <p:nvSpPr>
          <p:cNvPr id="4" name="슬라이드 번호 개체 틀 3">
            <a:extLst>
              <a:ext uri="{FF2B5EF4-FFF2-40B4-BE49-F238E27FC236}">
                <a16:creationId xmlns:a16="http://schemas.microsoft.com/office/drawing/2014/main" id="{266F9599-33C4-C019-2C34-F126A63C6E2C}"/>
              </a:ext>
            </a:extLst>
          </p:cNvPr>
          <p:cNvSpPr>
            <a:spLocks noGrp="1"/>
          </p:cNvSpPr>
          <p:nvPr>
            <p:ph type="sldNum" sz="quarter" idx="12"/>
          </p:nvPr>
        </p:nvSpPr>
        <p:spPr/>
        <p:txBody>
          <a:bodyPr/>
          <a:lstStyle/>
          <a:p>
            <a:fld id="{785FB9D8-AD8A-433C-85A4-344A7D45903D}" type="slidenum">
              <a:rPr lang="ko-KR" altLang="en-US" smtClean="0"/>
              <a:pPr/>
              <a:t>5</a:t>
            </a:fld>
            <a:r>
              <a:rPr lang="ko-KR" altLang="en-US"/>
              <a:t> </a:t>
            </a:r>
            <a:r>
              <a:rPr lang="en-US" altLang="ko-KR"/>
              <a:t>/ 16</a:t>
            </a:r>
            <a:endParaRPr lang="ko-KR" altLang="en-US" dirty="0"/>
          </a:p>
        </p:txBody>
      </p:sp>
      <p:sp>
        <p:nvSpPr>
          <p:cNvPr id="8" name="TextBox 7">
            <a:extLst>
              <a:ext uri="{FF2B5EF4-FFF2-40B4-BE49-F238E27FC236}">
                <a16:creationId xmlns:a16="http://schemas.microsoft.com/office/drawing/2014/main" id="{530F2324-292A-3873-85D8-4E9936076FC1}"/>
              </a:ext>
            </a:extLst>
          </p:cNvPr>
          <p:cNvSpPr txBox="1"/>
          <p:nvPr/>
        </p:nvSpPr>
        <p:spPr>
          <a:xfrm>
            <a:off x="683860" y="1412395"/>
            <a:ext cx="6114472" cy="584775"/>
          </a:xfrm>
          <a:prstGeom prst="rect">
            <a:avLst/>
          </a:prstGeom>
          <a:solidFill>
            <a:schemeClr val="tx2">
              <a:lumMod val="75000"/>
            </a:schemeClr>
          </a:solidFill>
        </p:spPr>
        <p:txBody>
          <a:bodyPr wrap="square">
            <a:spAutoFit/>
          </a:bodyPr>
          <a:lstStyle/>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imshow</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fruits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cmap</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gray</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show</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294364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192228" y="793851"/>
            <a:ext cx="339868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a:latin typeface="+mj-ea"/>
                <a:ea typeface="+mj-ea"/>
              </a:rPr>
              <a:t>과일 사진 데이터 준비하기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5591595" cy="584775"/>
          </a:xfrm>
          <a:prstGeom prst="rect">
            <a:avLst/>
          </a:prstGeom>
          <a:noFill/>
        </p:spPr>
        <p:txBody>
          <a:bodyPr wrap="none" rtlCol="0">
            <a:spAutoFit/>
          </a:bodyPr>
          <a:lstStyle/>
          <a:p>
            <a:r>
              <a:rPr lang="en-US" altLang="ko-KR" sz="3200" dirty="0">
                <a:latin typeface="+mj-ea"/>
                <a:ea typeface="+mj-ea"/>
              </a:rPr>
              <a:t>2. </a:t>
            </a:r>
            <a:r>
              <a:rPr lang="ko-KR" altLang="en-US" sz="3200" dirty="0">
                <a:latin typeface="+mj-ea"/>
                <a:ea typeface="+mj-ea"/>
              </a:rPr>
              <a:t>과일 사진 데이터 준비하기</a:t>
            </a:r>
          </a:p>
        </p:txBody>
      </p:sp>
      <p:sp>
        <p:nvSpPr>
          <p:cNvPr id="15" name="TextBox 14">
            <a:extLst>
              <a:ext uri="{FF2B5EF4-FFF2-40B4-BE49-F238E27FC236}">
                <a16:creationId xmlns:a16="http://schemas.microsoft.com/office/drawing/2014/main" id="{57DE0ABC-C782-47DD-8974-A402A3EA8C1B}"/>
              </a:ext>
            </a:extLst>
          </p:cNvPr>
          <p:cNvSpPr txBox="1"/>
          <p:nvPr/>
        </p:nvSpPr>
        <p:spPr>
          <a:xfrm>
            <a:off x="683860" y="4240061"/>
            <a:ext cx="9761005" cy="1534138"/>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600" dirty="0">
                <a:latin typeface="+mn-ea"/>
              </a:rPr>
              <a:t>우리가 보는 것과 컴퓨터가 처리하는 방식이 다르기 때문에 종종 흑백 이미지를 이렇게 반전하여 사용함</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관심 대상의 영역을 높은 값으로 바꾸었지만 </a:t>
            </a:r>
            <a:r>
              <a:rPr lang="ko-KR" altLang="en-US" sz="1600" dirty="0" err="1">
                <a:latin typeface="+mn-ea"/>
              </a:rPr>
              <a:t>맷플롯립으로</a:t>
            </a:r>
            <a:r>
              <a:rPr lang="ko-KR" altLang="en-US" sz="1600" dirty="0">
                <a:latin typeface="+mn-ea"/>
              </a:rPr>
              <a:t> 출력할 때 바탕이 검게 나오므로 보기에 좋지 않음</a:t>
            </a:r>
            <a:endParaRPr lang="en-US" altLang="ko-KR" sz="1600" dirty="0">
              <a:latin typeface="+mn-ea"/>
            </a:endParaRPr>
          </a:p>
          <a:p>
            <a:pPr marL="342900" indent="-342900">
              <a:lnSpc>
                <a:spcPct val="150000"/>
              </a:lnSpc>
              <a:buClr>
                <a:schemeClr val="tx1"/>
              </a:buClr>
              <a:buFont typeface="Wingdings" panose="05000000000000000000" pitchFamily="2" charset="2"/>
              <a:buChar char="§"/>
            </a:pPr>
            <a:r>
              <a:rPr lang="en-US" altLang="ko-KR" sz="1600" dirty="0" err="1">
                <a:solidFill>
                  <a:srgbClr val="69258A"/>
                </a:solidFill>
                <a:latin typeface="+mn-ea"/>
              </a:rPr>
              <a:t>cmap</a:t>
            </a:r>
            <a:r>
              <a:rPr lang="en-US" altLang="ko-KR" sz="1600" dirty="0">
                <a:solidFill>
                  <a:srgbClr val="69258A"/>
                </a:solidFill>
                <a:latin typeface="+mn-ea"/>
              </a:rPr>
              <a:t> </a:t>
            </a:r>
            <a:r>
              <a:rPr lang="ko-KR" altLang="en-US" sz="1600" dirty="0">
                <a:solidFill>
                  <a:srgbClr val="69258A"/>
                </a:solidFill>
                <a:latin typeface="+mn-ea"/>
              </a:rPr>
              <a:t>매개변수를 </a:t>
            </a:r>
            <a:r>
              <a:rPr lang="en-US" altLang="ko-KR" sz="1600" dirty="0">
                <a:solidFill>
                  <a:srgbClr val="69258A"/>
                </a:solidFill>
                <a:latin typeface="+mn-ea"/>
              </a:rPr>
              <a:t>‘</a:t>
            </a:r>
            <a:r>
              <a:rPr lang="en-US" altLang="ko-KR" sz="1600" dirty="0" err="1">
                <a:solidFill>
                  <a:srgbClr val="69258A"/>
                </a:solidFill>
                <a:latin typeface="+mn-ea"/>
              </a:rPr>
              <a:t>gray_r</a:t>
            </a:r>
            <a:r>
              <a:rPr lang="en-US" altLang="ko-KR" sz="1600" dirty="0">
                <a:solidFill>
                  <a:srgbClr val="69258A"/>
                </a:solidFill>
                <a:latin typeface="+mn-ea"/>
              </a:rPr>
              <a:t>’</a:t>
            </a:r>
            <a:r>
              <a:rPr lang="ko-KR" altLang="en-US" sz="1600" dirty="0">
                <a:solidFill>
                  <a:srgbClr val="69258A"/>
                </a:solidFill>
                <a:latin typeface="+mn-ea"/>
              </a:rPr>
              <a:t>로 지정하면 다시 반전하여 우리 눈에 보기 좋게 출력함</a:t>
            </a:r>
            <a:endParaRPr lang="en-US" altLang="ko-KR" sz="1600" dirty="0">
              <a:solidFill>
                <a:srgbClr val="69258A"/>
              </a:solidFill>
              <a:latin typeface="+mn-ea"/>
            </a:endParaRPr>
          </a:p>
          <a:p>
            <a:pPr marL="342900" indent="-342900">
              <a:lnSpc>
                <a:spcPct val="150000"/>
              </a:lnSpc>
              <a:buFont typeface="Wingdings" panose="05000000000000000000" pitchFamily="2" charset="2"/>
              <a:buChar char="§"/>
            </a:pPr>
            <a:r>
              <a:rPr lang="ko-KR" altLang="en-US" sz="1600" dirty="0">
                <a:latin typeface="+mn-ea"/>
              </a:rPr>
              <a:t>이 그림에서는 밝은 부분이 </a:t>
            </a:r>
            <a:r>
              <a:rPr lang="en-US" altLang="ko-KR" sz="1600" dirty="0">
                <a:latin typeface="+mn-ea"/>
              </a:rPr>
              <a:t>0</a:t>
            </a:r>
            <a:r>
              <a:rPr lang="ko-KR" altLang="en-US" sz="1600" dirty="0">
                <a:latin typeface="+mn-ea"/>
              </a:rPr>
              <a:t>에 가깝고 짙은 부분이 </a:t>
            </a:r>
            <a:r>
              <a:rPr lang="en-US" altLang="ko-KR" sz="1600" dirty="0">
                <a:latin typeface="+mn-ea"/>
              </a:rPr>
              <a:t>255</a:t>
            </a:r>
            <a:r>
              <a:rPr lang="ko-KR" altLang="en-US" sz="1600" dirty="0">
                <a:latin typeface="+mn-ea"/>
              </a:rPr>
              <a:t>에 가까운 값임</a:t>
            </a:r>
            <a:endParaRPr lang="en-US" altLang="ko-KR" sz="1600" dirty="0">
              <a:latin typeface="+mn-ea"/>
            </a:endParaRPr>
          </a:p>
        </p:txBody>
      </p:sp>
      <p:pic>
        <p:nvPicPr>
          <p:cNvPr id="8" name="그림 7">
            <a:extLst>
              <a:ext uri="{FF2B5EF4-FFF2-40B4-BE49-F238E27FC236}">
                <a16:creationId xmlns:a16="http://schemas.microsoft.com/office/drawing/2014/main" id="{0B4FACBC-2ACE-E1B8-1830-A14E2D2FC4CE}"/>
              </a:ext>
            </a:extLst>
          </p:cNvPr>
          <p:cNvPicPr>
            <a:picLocks noChangeAspect="1"/>
          </p:cNvPicPr>
          <p:nvPr/>
        </p:nvPicPr>
        <p:blipFill>
          <a:blip r:embed="rId2"/>
          <a:stretch>
            <a:fillRect/>
          </a:stretch>
        </p:blipFill>
        <p:spPr>
          <a:xfrm>
            <a:off x="7667023" y="1083801"/>
            <a:ext cx="2777842" cy="2777842"/>
          </a:xfrm>
          <a:prstGeom prst="rect">
            <a:avLst/>
          </a:prstGeom>
          <a:ln>
            <a:solidFill>
              <a:schemeClr val="accent1"/>
            </a:solidFill>
          </a:ln>
        </p:spPr>
      </p:pic>
      <p:sp>
        <p:nvSpPr>
          <p:cNvPr id="9" name="슬라이드 번호 개체 틀 8">
            <a:extLst>
              <a:ext uri="{FF2B5EF4-FFF2-40B4-BE49-F238E27FC236}">
                <a16:creationId xmlns:a16="http://schemas.microsoft.com/office/drawing/2014/main" id="{69404138-D592-288C-08D5-09D2DB545F0C}"/>
              </a:ext>
            </a:extLst>
          </p:cNvPr>
          <p:cNvSpPr>
            <a:spLocks noGrp="1"/>
          </p:cNvSpPr>
          <p:nvPr>
            <p:ph type="sldNum" sz="quarter" idx="12"/>
          </p:nvPr>
        </p:nvSpPr>
        <p:spPr/>
        <p:txBody>
          <a:bodyPr/>
          <a:lstStyle/>
          <a:p>
            <a:fld id="{785FB9D8-AD8A-433C-85A4-344A7D45903D}" type="slidenum">
              <a:rPr lang="ko-KR" altLang="en-US" smtClean="0"/>
              <a:pPr/>
              <a:t>6</a:t>
            </a:fld>
            <a:r>
              <a:rPr lang="ko-KR" altLang="en-US"/>
              <a:t> </a:t>
            </a:r>
            <a:r>
              <a:rPr lang="en-US" altLang="ko-KR"/>
              <a:t>/ 16</a:t>
            </a:r>
            <a:endParaRPr lang="ko-KR" altLang="en-US" dirty="0"/>
          </a:p>
        </p:txBody>
      </p:sp>
      <p:sp>
        <p:nvSpPr>
          <p:cNvPr id="4" name="TextBox 3">
            <a:extLst>
              <a:ext uri="{FF2B5EF4-FFF2-40B4-BE49-F238E27FC236}">
                <a16:creationId xmlns:a16="http://schemas.microsoft.com/office/drawing/2014/main" id="{84D53062-E661-4D9F-CCEC-E9F81B4522AF}"/>
              </a:ext>
            </a:extLst>
          </p:cNvPr>
          <p:cNvSpPr txBox="1"/>
          <p:nvPr/>
        </p:nvSpPr>
        <p:spPr>
          <a:xfrm>
            <a:off x="676483" y="1802273"/>
            <a:ext cx="6114472" cy="584775"/>
          </a:xfrm>
          <a:prstGeom prst="rect">
            <a:avLst/>
          </a:prstGeom>
          <a:solidFill>
            <a:schemeClr val="tx2">
              <a:lumMod val="75000"/>
            </a:schemeClr>
          </a:solidFill>
        </p:spPr>
        <p:txBody>
          <a:bodyPr wrap="square">
            <a:spAutoFit/>
          </a:bodyPr>
          <a:lstStyle/>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imshow</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fruits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cmap</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gray_r</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show</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353680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192228" y="793851"/>
            <a:ext cx="339868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a:latin typeface="+mj-ea"/>
                <a:ea typeface="+mj-ea"/>
              </a:rPr>
              <a:t>과일 사진 데이터 준비하기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5591595" cy="584775"/>
          </a:xfrm>
          <a:prstGeom prst="rect">
            <a:avLst/>
          </a:prstGeom>
          <a:noFill/>
        </p:spPr>
        <p:txBody>
          <a:bodyPr wrap="none" rtlCol="0">
            <a:spAutoFit/>
          </a:bodyPr>
          <a:lstStyle/>
          <a:p>
            <a:r>
              <a:rPr lang="en-US" altLang="ko-KR" sz="3200" dirty="0">
                <a:latin typeface="+mj-ea"/>
                <a:ea typeface="+mj-ea"/>
              </a:rPr>
              <a:t>2. </a:t>
            </a:r>
            <a:r>
              <a:rPr lang="ko-KR" altLang="en-US" sz="3200" dirty="0">
                <a:latin typeface="+mj-ea"/>
                <a:ea typeface="+mj-ea"/>
              </a:rPr>
              <a:t>과일 사진 데이터 준비하기</a:t>
            </a:r>
          </a:p>
        </p:txBody>
      </p:sp>
      <p:sp>
        <p:nvSpPr>
          <p:cNvPr id="15" name="TextBox 14">
            <a:extLst>
              <a:ext uri="{FF2B5EF4-FFF2-40B4-BE49-F238E27FC236}">
                <a16:creationId xmlns:a16="http://schemas.microsoft.com/office/drawing/2014/main" id="{57DE0ABC-C782-47DD-8974-A402A3EA8C1B}"/>
              </a:ext>
            </a:extLst>
          </p:cNvPr>
          <p:cNvSpPr txBox="1"/>
          <p:nvPr/>
        </p:nvSpPr>
        <p:spPr>
          <a:xfrm>
            <a:off x="683860" y="3432134"/>
            <a:ext cx="9047670" cy="2272802"/>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600" dirty="0">
                <a:latin typeface="+mn-ea"/>
              </a:rPr>
              <a:t>이 데이터는 사과</a:t>
            </a:r>
            <a:r>
              <a:rPr lang="en-US" altLang="ko-KR" sz="1600" dirty="0">
                <a:latin typeface="+mn-ea"/>
              </a:rPr>
              <a:t>, </a:t>
            </a:r>
            <a:r>
              <a:rPr lang="ko-KR" altLang="en-US" sz="1600" dirty="0">
                <a:latin typeface="+mn-ea"/>
              </a:rPr>
              <a:t>바나나</a:t>
            </a:r>
            <a:r>
              <a:rPr lang="en-US" altLang="ko-KR" sz="1600" dirty="0">
                <a:latin typeface="+mn-ea"/>
              </a:rPr>
              <a:t>,</a:t>
            </a:r>
            <a:r>
              <a:rPr lang="ko-KR" altLang="en-US" sz="1600" dirty="0">
                <a:latin typeface="+mn-ea"/>
              </a:rPr>
              <a:t> 파인애플이 각각 </a:t>
            </a:r>
            <a:r>
              <a:rPr lang="en-US" altLang="ko-KR" sz="1600" dirty="0">
                <a:latin typeface="+mn-ea"/>
              </a:rPr>
              <a:t>100</a:t>
            </a:r>
            <a:r>
              <a:rPr lang="ko-KR" altLang="en-US" sz="1600" dirty="0">
                <a:latin typeface="+mn-ea"/>
              </a:rPr>
              <a:t>개씩 들어 있음</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바나나와 파인애플 이미지를 출력해 봄</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err="1">
                <a:latin typeface="+mn-ea"/>
              </a:rPr>
              <a:t>맷플롯립의</a:t>
            </a:r>
            <a:r>
              <a:rPr lang="ko-KR" altLang="en-US" sz="1600" dirty="0">
                <a:latin typeface="+mn-ea"/>
              </a:rPr>
              <a:t> </a:t>
            </a:r>
            <a:r>
              <a:rPr lang="en-US" altLang="ko-KR" sz="1600" dirty="0">
                <a:solidFill>
                  <a:srgbClr val="69258A"/>
                </a:solidFill>
                <a:latin typeface="+mn-ea"/>
              </a:rPr>
              <a:t>subplots() </a:t>
            </a:r>
            <a:r>
              <a:rPr lang="ko-KR" altLang="en-US" sz="1600" dirty="0">
                <a:solidFill>
                  <a:srgbClr val="69258A"/>
                </a:solidFill>
                <a:latin typeface="+mn-ea"/>
              </a:rPr>
              <a:t>함수를 사용하면 여러 개의 그래프를 배열처럼 쌓을 수 있음</a:t>
            </a:r>
            <a:endParaRPr lang="en-US" altLang="ko-KR" sz="1600" dirty="0">
              <a:solidFill>
                <a:srgbClr val="69258A"/>
              </a:solidFill>
              <a:latin typeface="+mn-ea"/>
            </a:endParaRPr>
          </a:p>
          <a:p>
            <a:pPr marL="342900" indent="-342900">
              <a:lnSpc>
                <a:spcPct val="150000"/>
              </a:lnSpc>
              <a:buFont typeface="Wingdings" panose="05000000000000000000" pitchFamily="2" charset="2"/>
              <a:buChar char="§"/>
            </a:pPr>
            <a:r>
              <a:rPr lang="en-US" altLang="ko-KR" sz="1600" dirty="0">
                <a:latin typeface="+mn-ea"/>
              </a:rPr>
              <a:t>subplots() </a:t>
            </a:r>
            <a:r>
              <a:rPr lang="ko-KR" altLang="en-US" sz="1600" dirty="0">
                <a:latin typeface="+mn-ea"/>
              </a:rPr>
              <a:t>함수의 </a:t>
            </a:r>
            <a:r>
              <a:rPr lang="ko-KR" altLang="en-US" sz="1600" dirty="0">
                <a:solidFill>
                  <a:srgbClr val="69258A"/>
                </a:solidFill>
                <a:latin typeface="+mn-ea"/>
              </a:rPr>
              <a:t>두 매개변수</a:t>
            </a:r>
            <a:r>
              <a:rPr lang="ko-KR" altLang="en-US" sz="1600" dirty="0">
                <a:latin typeface="+mn-ea"/>
              </a:rPr>
              <a:t>는 그래프를 쌓을 </a:t>
            </a:r>
            <a:r>
              <a:rPr lang="ko-KR" altLang="en-US" sz="1600" dirty="0">
                <a:solidFill>
                  <a:srgbClr val="69258A"/>
                </a:solidFill>
                <a:latin typeface="+mn-ea"/>
              </a:rPr>
              <a:t>행과 열을 지정</a:t>
            </a:r>
            <a:r>
              <a:rPr lang="ko-KR" altLang="en-US" sz="1600" dirty="0">
                <a:latin typeface="+mn-ea"/>
              </a:rPr>
              <a:t>하는데</a:t>
            </a:r>
            <a:r>
              <a:rPr lang="en-US" altLang="ko-KR" sz="1600" dirty="0">
                <a:latin typeface="+mn-ea"/>
              </a:rPr>
              <a:t>, </a:t>
            </a:r>
            <a:r>
              <a:rPr lang="ko-KR" altLang="en-US" sz="1600" dirty="0">
                <a:latin typeface="+mn-ea"/>
              </a:rPr>
              <a:t>여기서는 </a:t>
            </a:r>
            <a:r>
              <a:rPr lang="en-US" altLang="ko-KR" sz="1600" dirty="0">
                <a:latin typeface="+mn-ea"/>
              </a:rPr>
              <a:t>1</a:t>
            </a:r>
            <a:r>
              <a:rPr lang="ko-KR" altLang="en-US" sz="1600" dirty="0">
                <a:latin typeface="+mn-ea"/>
              </a:rPr>
              <a:t>행 </a:t>
            </a:r>
            <a:r>
              <a:rPr lang="en-US" altLang="ko-KR" sz="1600" dirty="0">
                <a:latin typeface="+mn-ea"/>
              </a:rPr>
              <a:t>2</a:t>
            </a:r>
            <a:r>
              <a:rPr lang="ko-KR" altLang="en-US" sz="1600" dirty="0">
                <a:latin typeface="+mn-ea"/>
              </a:rPr>
              <a:t>열로 지정함</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변환된 </a:t>
            </a:r>
            <a:r>
              <a:rPr lang="en-US" altLang="ko-KR" sz="1600" dirty="0" err="1">
                <a:latin typeface="+mn-ea"/>
              </a:rPr>
              <a:t>axs</a:t>
            </a:r>
            <a:r>
              <a:rPr lang="ko-KR" altLang="en-US" sz="1600" dirty="0">
                <a:latin typeface="+mn-ea"/>
              </a:rPr>
              <a:t>는 </a:t>
            </a:r>
            <a:r>
              <a:rPr lang="en-US" altLang="ko-KR" sz="1600" dirty="0">
                <a:latin typeface="+mn-ea"/>
              </a:rPr>
              <a:t>2</a:t>
            </a:r>
            <a:r>
              <a:rPr lang="ko-KR" altLang="en-US" sz="1600" dirty="0">
                <a:latin typeface="+mn-ea"/>
              </a:rPr>
              <a:t>개의 서브 그래프를 담고 있는 배열임</a:t>
            </a:r>
            <a:endParaRPr lang="en-US" altLang="ko-KR" sz="1600" dirty="0">
              <a:latin typeface="+mn-ea"/>
            </a:endParaRPr>
          </a:p>
          <a:p>
            <a:pPr marL="342900" indent="-342900">
              <a:lnSpc>
                <a:spcPct val="150000"/>
              </a:lnSpc>
              <a:buFont typeface="Wingdings" panose="05000000000000000000" pitchFamily="2" charset="2"/>
              <a:buChar char="§"/>
            </a:pPr>
            <a:r>
              <a:rPr lang="en-US" altLang="ko-KR" sz="1600" dirty="0" err="1">
                <a:latin typeface="+mn-ea"/>
              </a:rPr>
              <a:t>axs</a:t>
            </a:r>
            <a:r>
              <a:rPr lang="en-US" altLang="ko-KR" sz="1600" dirty="0">
                <a:latin typeface="+mn-ea"/>
              </a:rPr>
              <a:t>[0]</a:t>
            </a:r>
            <a:r>
              <a:rPr lang="ko-KR" altLang="en-US" sz="1600" dirty="0">
                <a:latin typeface="+mn-ea"/>
              </a:rPr>
              <a:t>에 파인애플 이미지를</a:t>
            </a:r>
            <a:r>
              <a:rPr lang="en-US" altLang="ko-KR" sz="1600" dirty="0">
                <a:latin typeface="+mn-ea"/>
              </a:rPr>
              <a:t>, </a:t>
            </a:r>
            <a:r>
              <a:rPr lang="en-US" altLang="ko-KR" sz="1600" dirty="0" err="1">
                <a:latin typeface="+mn-ea"/>
              </a:rPr>
              <a:t>axs</a:t>
            </a:r>
            <a:r>
              <a:rPr lang="en-US" altLang="ko-KR" sz="1600" dirty="0">
                <a:latin typeface="+mn-ea"/>
              </a:rPr>
              <a:t>[1]</a:t>
            </a:r>
            <a:r>
              <a:rPr lang="ko-KR" altLang="en-US" sz="1600" dirty="0">
                <a:latin typeface="+mn-ea"/>
              </a:rPr>
              <a:t>에 바나나 이미지를 넣어 줌</a:t>
            </a:r>
            <a:endParaRPr lang="en-US" altLang="ko-KR" sz="1600" dirty="0">
              <a:latin typeface="+mn-ea"/>
            </a:endParaRPr>
          </a:p>
        </p:txBody>
      </p:sp>
      <p:pic>
        <p:nvPicPr>
          <p:cNvPr id="4" name="그림 3">
            <a:extLst>
              <a:ext uri="{FF2B5EF4-FFF2-40B4-BE49-F238E27FC236}">
                <a16:creationId xmlns:a16="http://schemas.microsoft.com/office/drawing/2014/main" id="{8BDC208D-CCED-0FE5-1D76-6A96A99FCA31}"/>
              </a:ext>
            </a:extLst>
          </p:cNvPr>
          <p:cNvPicPr>
            <a:picLocks noChangeAspect="1"/>
          </p:cNvPicPr>
          <p:nvPr/>
        </p:nvPicPr>
        <p:blipFill>
          <a:blip r:embed="rId2"/>
          <a:stretch>
            <a:fillRect/>
          </a:stretch>
        </p:blipFill>
        <p:spPr>
          <a:xfrm>
            <a:off x="7319617" y="1303478"/>
            <a:ext cx="3505200" cy="1771650"/>
          </a:xfrm>
          <a:prstGeom prst="rect">
            <a:avLst/>
          </a:prstGeom>
          <a:ln>
            <a:solidFill>
              <a:schemeClr val="accent1"/>
            </a:solidFill>
          </a:ln>
        </p:spPr>
      </p:pic>
      <p:sp>
        <p:nvSpPr>
          <p:cNvPr id="5" name="슬라이드 번호 개체 틀 4">
            <a:extLst>
              <a:ext uri="{FF2B5EF4-FFF2-40B4-BE49-F238E27FC236}">
                <a16:creationId xmlns:a16="http://schemas.microsoft.com/office/drawing/2014/main" id="{FF18553C-D969-ABF2-007F-C2B27739ECC5}"/>
              </a:ext>
            </a:extLst>
          </p:cNvPr>
          <p:cNvSpPr>
            <a:spLocks noGrp="1"/>
          </p:cNvSpPr>
          <p:nvPr>
            <p:ph type="sldNum" sz="quarter" idx="12"/>
          </p:nvPr>
        </p:nvSpPr>
        <p:spPr/>
        <p:txBody>
          <a:bodyPr/>
          <a:lstStyle/>
          <a:p>
            <a:fld id="{785FB9D8-AD8A-433C-85A4-344A7D45903D}" type="slidenum">
              <a:rPr lang="ko-KR" altLang="en-US" smtClean="0"/>
              <a:pPr/>
              <a:t>7</a:t>
            </a:fld>
            <a:r>
              <a:rPr lang="ko-KR" altLang="en-US"/>
              <a:t> </a:t>
            </a:r>
            <a:r>
              <a:rPr lang="en-US" altLang="ko-KR"/>
              <a:t>/ 16</a:t>
            </a:r>
            <a:endParaRPr lang="ko-KR" altLang="en-US" dirty="0"/>
          </a:p>
        </p:txBody>
      </p:sp>
      <p:sp>
        <p:nvSpPr>
          <p:cNvPr id="6" name="TextBox 5">
            <a:extLst>
              <a:ext uri="{FF2B5EF4-FFF2-40B4-BE49-F238E27FC236}">
                <a16:creationId xmlns:a16="http://schemas.microsoft.com/office/drawing/2014/main" id="{84A3A012-A923-7327-8030-F29C019AB355}"/>
              </a:ext>
            </a:extLst>
          </p:cNvPr>
          <p:cNvSpPr txBox="1"/>
          <p:nvPr/>
        </p:nvSpPr>
        <p:spPr>
          <a:xfrm>
            <a:off x="683860" y="1458369"/>
            <a:ext cx="6114472" cy="1077218"/>
          </a:xfrm>
          <a:prstGeom prst="rect">
            <a:avLst/>
          </a:prstGeom>
          <a:solidFill>
            <a:schemeClr val="tx2">
              <a:lumMod val="75000"/>
            </a:schemeClr>
          </a:solidFill>
        </p:spPr>
        <p:txBody>
          <a:bodyPr wrap="square">
            <a:spAutoFit/>
          </a:bodyPr>
          <a:lstStyle/>
          <a:p>
            <a:r>
              <a:rPr lang="en-US" altLang="ko-KR" sz="1600" b="0">
                <a:solidFill>
                  <a:srgbClr val="EEFFFF"/>
                </a:solidFill>
                <a:effectLst/>
                <a:latin typeface="Consolas" panose="020B0609020204030204" pitchFamily="49" charset="0"/>
              </a:rPr>
              <a:t>fig</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axs </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 </a:t>
            </a:r>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subplots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a:solidFill>
                  <a:srgbClr val="F78C6C"/>
                </a:solidFill>
                <a:effectLst/>
                <a:latin typeface="Consolas" panose="020B0609020204030204" pitchFamily="49" charset="0"/>
              </a:rPr>
              <a:t>2</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axs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imshow</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fruits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100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cmap</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gray_r</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EEFFFF"/>
                </a:solidFill>
                <a:effectLst/>
                <a:latin typeface="Consolas" panose="020B0609020204030204" pitchFamily="49" charset="0"/>
              </a:rPr>
              <a:t>axs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imshow</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fruits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200</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 </a:t>
            </a:r>
            <a:r>
              <a:rPr lang="en-US" altLang="ko-KR" sz="1600" b="0" i="1">
                <a:solidFill>
                  <a:srgbClr val="EEFFFF"/>
                </a:solidFill>
                <a:effectLst/>
                <a:latin typeface="Consolas" panose="020B0609020204030204" pitchFamily="49" charset="0"/>
              </a:rPr>
              <a:t>cmap</a:t>
            </a:r>
            <a:r>
              <a:rPr lang="en-US" altLang="ko-KR" sz="1600" b="0">
                <a:solidFill>
                  <a:srgbClr val="89DDFF"/>
                </a:solidFill>
                <a:effectLst/>
                <a:latin typeface="Consolas" panose="020B0609020204030204" pitchFamily="49" charset="0"/>
              </a:rPr>
              <a:t>='</a:t>
            </a:r>
            <a:r>
              <a:rPr lang="en-US" altLang="ko-KR" sz="1600" b="0">
                <a:solidFill>
                  <a:srgbClr val="C3E88D"/>
                </a:solidFill>
                <a:effectLst/>
                <a:latin typeface="Consolas" panose="020B0609020204030204" pitchFamily="49" charset="0"/>
              </a:rPr>
              <a:t>gray_r</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a:p>
            <a:r>
              <a:rPr lang="en-US" altLang="ko-KR" sz="1600" b="0">
                <a:solidFill>
                  <a:srgbClr val="FFCB6B"/>
                </a:solidFill>
                <a:effectLst/>
                <a:latin typeface="Consolas" panose="020B0609020204030204" pitchFamily="49" charset="0"/>
              </a:rPr>
              <a:t>plt</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show</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139686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0" y="739854"/>
            <a:ext cx="229902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err="1">
                <a:latin typeface="+mj-ea"/>
                <a:ea typeface="+mj-ea"/>
              </a:rPr>
              <a:t>픽셀값</a:t>
            </a:r>
            <a:r>
              <a:rPr lang="ko-KR" altLang="en-US" sz="2000" dirty="0">
                <a:latin typeface="+mj-ea"/>
                <a:ea typeface="+mj-ea"/>
              </a:rPr>
              <a:t> 분석하기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3506088" cy="584775"/>
          </a:xfrm>
          <a:prstGeom prst="rect">
            <a:avLst/>
          </a:prstGeom>
          <a:noFill/>
        </p:spPr>
        <p:txBody>
          <a:bodyPr wrap="none" rtlCol="0">
            <a:spAutoFit/>
          </a:bodyPr>
          <a:lstStyle/>
          <a:p>
            <a:r>
              <a:rPr lang="en-US" altLang="ko-KR" sz="3200" dirty="0">
                <a:latin typeface="+mj-ea"/>
                <a:ea typeface="+mj-ea"/>
              </a:rPr>
              <a:t>3. </a:t>
            </a:r>
            <a:r>
              <a:rPr lang="ko-KR" altLang="en-US" sz="3200" dirty="0" err="1">
                <a:latin typeface="+mj-ea"/>
                <a:ea typeface="+mj-ea"/>
              </a:rPr>
              <a:t>픽셀값</a:t>
            </a:r>
            <a:r>
              <a:rPr lang="ko-KR" altLang="en-US" sz="3200" dirty="0">
                <a:latin typeface="+mj-ea"/>
                <a:ea typeface="+mj-ea"/>
              </a:rPr>
              <a:t> 분석하기</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27E8514-001E-FD73-005B-2426C71C63A0}"/>
                  </a:ext>
                </a:extLst>
              </p:cNvPr>
              <p:cNvSpPr txBox="1"/>
              <p:nvPr/>
            </p:nvSpPr>
            <p:spPr>
              <a:xfrm>
                <a:off x="533372" y="3357690"/>
                <a:ext cx="8973932" cy="1903470"/>
              </a:xfrm>
              <a:prstGeom prst="rect">
                <a:avLst/>
              </a:prstGeom>
              <a:noFill/>
            </p:spPr>
            <p:txBody>
              <a:bodyPr wrap="none" rtlCol="0">
                <a:spAutoFit/>
              </a:bodyPr>
              <a:lstStyle/>
              <a:p>
                <a:pPr marL="342900" indent="-342900">
                  <a:lnSpc>
                    <a:spcPct val="150000"/>
                  </a:lnSpc>
                  <a:buFont typeface="Wingdings" panose="05000000000000000000" pitchFamily="2" charset="2"/>
                  <a:buChar char="§"/>
                </a:pPr>
                <a:r>
                  <a:rPr lang="ko-KR" altLang="en-US" sz="1600" dirty="0">
                    <a:latin typeface="+mn-ea"/>
                  </a:rPr>
                  <a:t>넘파이 배열을 나눌 때 </a:t>
                </a:r>
                <a14:m>
                  <m:oMath xmlns:m="http://schemas.openxmlformats.org/officeDocument/2006/math">
                    <m:r>
                      <a:rPr lang="en-US" altLang="ko-KR" sz="1600" b="0" i="1" smtClean="0">
                        <a:latin typeface="Cambria Math" panose="02040503050406030204" pitchFamily="18" charset="0"/>
                      </a:rPr>
                      <m:t>100</m:t>
                    </m:r>
                    <m:r>
                      <a:rPr lang="en-US" altLang="ko-KR" sz="1600" b="0" i="1" smtClean="0">
                        <a:latin typeface="Cambria Math" panose="02040503050406030204" pitchFamily="18" charset="0"/>
                        <a:ea typeface="Cambria Math" panose="02040503050406030204" pitchFamily="18" charset="0"/>
                      </a:rPr>
                      <m:t>×100</m:t>
                    </m:r>
                  </m:oMath>
                </a14:m>
                <a:r>
                  <a:rPr lang="en-US" altLang="ko-KR" sz="1600" dirty="0">
                    <a:latin typeface="+mn-ea"/>
                  </a:rPr>
                  <a:t> </a:t>
                </a:r>
                <a:r>
                  <a:rPr lang="ko-KR" altLang="en-US" sz="1600" dirty="0">
                    <a:latin typeface="+mn-ea"/>
                  </a:rPr>
                  <a:t>이미지를 </a:t>
                </a:r>
                <a:r>
                  <a:rPr lang="ko-KR" altLang="en-US" sz="1600" dirty="0" err="1">
                    <a:latin typeface="+mn-ea"/>
                  </a:rPr>
                  <a:t>펼처서</a:t>
                </a:r>
                <a:r>
                  <a:rPr lang="ko-KR" altLang="en-US" sz="1600" dirty="0">
                    <a:latin typeface="+mn-ea"/>
                  </a:rPr>
                  <a:t> 길이가 </a:t>
                </a:r>
                <a:r>
                  <a:rPr lang="en-US" altLang="ko-KR" sz="1600" dirty="0">
                    <a:latin typeface="+mn-ea"/>
                  </a:rPr>
                  <a:t>10,000</a:t>
                </a:r>
                <a:r>
                  <a:rPr lang="ko-KR" altLang="en-US" sz="1600" dirty="0">
                    <a:latin typeface="+mn-ea"/>
                  </a:rPr>
                  <a:t>인 </a:t>
                </a:r>
                <a:r>
                  <a:rPr lang="en-US" altLang="ko-KR" sz="1600" dirty="0">
                    <a:latin typeface="+mn-ea"/>
                  </a:rPr>
                  <a:t>1</a:t>
                </a:r>
                <a:r>
                  <a:rPr lang="ko-KR" altLang="en-US" sz="1600" dirty="0">
                    <a:latin typeface="+mn-ea"/>
                  </a:rPr>
                  <a:t>차원 배열로 만들어 줌</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이렇게 펼치면 이미지로 출력하긴 어렵지만 </a:t>
                </a:r>
                <a:r>
                  <a:rPr lang="ko-KR" altLang="en-US" sz="1600" dirty="0">
                    <a:solidFill>
                      <a:srgbClr val="69258A"/>
                    </a:solidFill>
                    <a:latin typeface="+mn-ea"/>
                  </a:rPr>
                  <a:t>배열을 계산할 때 편리함</a:t>
                </a:r>
                <a:endParaRPr lang="en-US" altLang="ko-KR" sz="1600" dirty="0">
                  <a:solidFill>
                    <a:srgbClr val="69258A"/>
                  </a:solidFill>
                  <a:latin typeface="+mn-ea"/>
                </a:endParaRPr>
              </a:p>
              <a:p>
                <a:pPr marL="342900" indent="-342900">
                  <a:lnSpc>
                    <a:spcPct val="150000"/>
                  </a:lnSpc>
                  <a:buFont typeface="Wingdings" panose="05000000000000000000" pitchFamily="2" charset="2"/>
                  <a:buChar char="§"/>
                </a:pPr>
                <a:r>
                  <a:rPr lang="en-US" altLang="ko-KR" sz="1600" dirty="0">
                    <a:latin typeface="+mn-ea"/>
                  </a:rPr>
                  <a:t>fruits </a:t>
                </a:r>
                <a:r>
                  <a:rPr lang="ko-KR" altLang="en-US" sz="1600" dirty="0">
                    <a:latin typeface="+mn-ea"/>
                  </a:rPr>
                  <a:t>배열에서 순서대로 </a:t>
                </a:r>
                <a:r>
                  <a:rPr lang="en-US" altLang="ko-KR" sz="1600" dirty="0">
                    <a:latin typeface="+mn-ea"/>
                  </a:rPr>
                  <a:t>100</a:t>
                </a:r>
                <a:r>
                  <a:rPr lang="ko-KR" altLang="en-US" sz="1600" dirty="0">
                    <a:latin typeface="+mn-ea"/>
                  </a:rPr>
                  <a:t>개씩 선택하기 위해 </a:t>
                </a:r>
                <a:r>
                  <a:rPr lang="ko-KR" altLang="en-US" sz="1600" dirty="0" err="1">
                    <a:latin typeface="+mn-ea"/>
                  </a:rPr>
                  <a:t>슬라이싱</a:t>
                </a:r>
                <a:r>
                  <a:rPr lang="ko-KR" altLang="en-US" sz="1600" dirty="0">
                    <a:latin typeface="+mn-ea"/>
                  </a:rPr>
                  <a:t> 연산자를 사용함</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그 다음 </a:t>
                </a:r>
                <a:r>
                  <a:rPr lang="en-US" altLang="ko-KR" sz="1600" dirty="0">
                    <a:latin typeface="+mn-ea"/>
                  </a:rPr>
                  <a:t>reshape() </a:t>
                </a:r>
                <a:r>
                  <a:rPr lang="ko-KR" altLang="en-US" sz="1600" dirty="0">
                    <a:latin typeface="+mn-ea"/>
                  </a:rPr>
                  <a:t>메서드를 사용해 두 번째 차원</a:t>
                </a:r>
                <a:r>
                  <a:rPr lang="en-US" altLang="ko-KR" sz="1600" dirty="0">
                    <a:latin typeface="+mn-ea"/>
                  </a:rPr>
                  <a:t>(100)</a:t>
                </a:r>
                <a:r>
                  <a:rPr lang="ko-KR" altLang="en-US" sz="1600" dirty="0">
                    <a:latin typeface="+mn-ea"/>
                  </a:rPr>
                  <a:t>과 세 번째 차원</a:t>
                </a:r>
                <a:r>
                  <a:rPr lang="en-US" altLang="ko-KR" sz="1600" dirty="0">
                    <a:latin typeface="+mn-ea"/>
                  </a:rPr>
                  <a:t>(100)</a:t>
                </a:r>
                <a:r>
                  <a:rPr lang="ko-KR" altLang="en-US" sz="1600" dirty="0">
                    <a:latin typeface="+mn-ea"/>
                  </a:rPr>
                  <a:t>을 </a:t>
                </a:r>
                <a:r>
                  <a:rPr lang="en-US" altLang="ko-KR" sz="1600" dirty="0">
                    <a:latin typeface="+mn-ea"/>
                  </a:rPr>
                  <a:t>10,000</a:t>
                </a:r>
                <a:r>
                  <a:rPr lang="ko-KR" altLang="en-US" sz="1600" dirty="0">
                    <a:latin typeface="+mn-ea"/>
                  </a:rPr>
                  <a:t>으로 합침</a:t>
                </a:r>
                <a:endParaRPr lang="en-US" altLang="ko-KR" sz="1600" dirty="0">
                  <a:latin typeface="+mn-ea"/>
                </a:endParaRPr>
              </a:p>
              <a:p>
                <a:pPr marL="342900" indent="-342900">
                  <a:lnSpc>
                    <a:spcPct val="150000"/>
                  </a:lnSpc>
                  <a:buFont typeface="Wingdings" panose="05000000000000000000" pitchFamily="2" charset="2"/>
                  <a:buChar char="§"/>
                </a:pPr>
                <a:r>
                  <a:rPr lang="ko-KR" altLang="en-US" sz="1600" dirty="0">
                    <a:latin typeface="+mn-ea"/>
                  </a:rPr>
                  <a:t>첫 번째 차원을 </a:t>
                </a:r>
                <a:r>
                  <a:rPr lang="en-US" altLang="ko-KR" sz="1600" dirty="0">
                    <a:solidFill>
                      <a:srgbClr val="69258A"/>
                    </a:solidFill>
                    <a:latin typeface="+mn-ea"/>
                  </a:rPr>
                  <a:t>-1</a:t>
                </a:r>
                <a:r>
                  <a:rPr lang="ko-KR" altLang="en-US" sz="1600" dirty="0">
                    <a:solidFill>
                      <a:srgbClr val="69258A"/>
                    </a:solidFill>
                    <a:latin typeface="+mn-ea"/>
                  </a:rPr>
                  <a:t>로 지정</a:t>
                </a:r>
                <a:r>
                  <a:rPr lang="ko-KR" altLang="en-US" sz="1600" dirty="0">
                    <a:latin typeface="+mn-ea"/>
                  </a:rPr>
                  <a:t>하면 </a:t>
                </a:r>
                <a:r>
                  <a:rPr lang="ko-KR" altLang="en-US" sz="1600" dirty="0">
                    <a:solidFill>
                      <a:srgbClr val="69258A"/>
                    </a:solidFill>
                    <a:latin typeface="+mn-ea"/>
                  </a:rPr>
                  <a:t>자동으로 남은 차원을 할당</a:t>
                </a:r>
                <a:r>
                  <a:rPr lang="ko-KR" altLang="en-US" sz="1600" dirty="0">
                    <a:latin typeface="+mn-ea"/>
                  </a:rPr>
                  <a:t>함</a:t>
                </a:r>
                <a:endParaRPr lang="en-US" altLang="ko-KR" sz="1600" dirty="0">
                  <a:latin typeface="+mn-ea"/>
                </a:endParaRPr>
              </a:p>
            </p:txBody>
          </p:sp>
        </mc:Choice>
        <mc:Fallback>
          <p:sp>
            <p:nvSpPr>
              <p:cNvPr id="10" name="TextBox 9">
                <a:extLst>
                  <a:ext uri="{FF2B5EF4-FFF2-40B4-BE49-F238E27FC236}">
                    <a16:creationId xmlns:a16="http://schemas.microsoft.com/office/drawing/2014/main" id="{B27E8514-001E-FD73-005B-2426C71C63A0}"/>
                  </a:ext>
                </a:extLst>
              </p:cNvPr>
              <p:cNvSpPr txBox="1">
                <a:spLocks noRot="1" noChangeAspect="1" noMove="1" noResize="1" noEditPoints="1" noAdjustHandles="1" noChangeArrowheads="1" noChangeShapeType="1" noTextEdit="1"/>
              </p:cNvSpPr>
              <p:nvPr/>
            </p:nvSpPr>
            <p:spPr>
              <a:xfrm>
                <a:off x="533372" y="3357690"/>
                <a:ext cx="8973932" cy="1903470"/>
              </a:xfrm>
              <a:prstGeom prst="rect">
                <a:avLst/>
              </a:prstGeom>
              <a:blipFill>
                <a:blip r:embed="rId2"/>
                <a:stretch>
                  <a:fillRect l="-272" b="-3205"/>
                </a:stretch>
              </a:blipFill>
            </p:spPr>
            <p:txBody>
              <a:bodyPr/>
              <a:lstStyle/>
              <a:p>
                <a:r>
                  <a:rPr lang="ko-KR" altLang="en-US">
                    <a:noFill/>
                  </a:rPr>
                  <a:t> </a:t>
                </a:r>
              </a:p>
            </p:txBody>
          </p:sp>
        </mc:Fallback>
      </mc:AlternateContent>
      <p:sp>
        <p:nvSpPr>
          <p:cNvPr id="8" name="슬라이드 번호 개체 틀 7">
            <a:extLst>
              <a:ext uri="{FF2B5EF4-FFF2-40B4-BE49-F238E27FC236}">
                <a16:creationId xmlns:a16="http://schemas.microsoft.com/office/drawing/2014/main" id="{BFBF37C7-6725-2D19-3936-4CDB78876B13}"/>
              </a:ext>
            </a:extLst>
          </p:cNvPr>
          <p:cNvSpPr>
            <a:spLocks noGrp="1"/>
          </p:cNvSpPr>
          <p:nvPr>
            <p:ph type="sldNum" sz="quarter" idx="12"/>
          </p:nvPr>
        </p:nvSpPr>
        <p:spPr/>
        <p:txBody>
          <a:bodyPr/>
          <a:lstStyle/>
          <a:p>
            <a:fld id="{785FB9D8-AD8A-433C-85A4-344A7D45903D}" type="slidenum">
              <a:rPr lang="ko-KR" altLang="en-US" smtClean="0"/>
              <a:pPr/>
              <a:t>8</a:t>
            </a:fld>
            <a:r>
              <a:rPr lang="ko-KR" altLang="en-US"/>
              <a:t> </a:t>
            </a:r>
            <a:r>
              <a:rPr lang="en-US" altLang="ko-KR"/>
              <a:t>/ 16</a:t>
            </a:r>
            <a:endParaRPr lang="ko-KR" altLang="en-US" dirty="0"/>
          </a:p>
        </p:txBody>
      </p:sp>
      <p:sp>
        <p:nvSpPr>
          <p:cNvPr id="4" name="TextBox 3">
            <a:extLst>
              <a:ext uri="{FF2B5EF4-FFF2-40B4-BE49-F238E27FC236}">
                <a16:creationId xmlns:a16="http://schemas.microsoft.com/office/drawing/2014/main" id="{84313DB8-C92D-E30B-9008-CB2E6582F441}"/>
              </a:ext>
            </a:extLst>
          </p:cNvPr>
          <p:cNvSpPr txBox="1"/>
          <p:nvPr/>
        </p:nvSpPr>
        <p:spPr>
          <a:xfrm>
            <a:off x="627226" y="1353699"/>
            <a:ext cx="7409901" cy="1323439"/>
          </a:xfrm>
          <a:prstGeom prst="rect">
            <a:avLst/>
          </a:prstGeom>
          <a:solidFill>
            <a:schemeClr val="tx2">
              <a:lumMod val="75000"/>
            </a:schemeClr>
          </a:solidFill>
        </p:spPr>
        <p:txBody>
          <a:bodyPr wrap="square">
            <a:spAutoFit/>
          </a:bodyPr>
          <a:lstStyle/>
          <a:p>
            <a:r>
              <a:rPr lang="fr-FR" altLang="ko-KR" sz="1600" b="0">
                <a:solidFill>
                  <a:srgbClr val="EEFFFF"/>
                </a:solidFill>
                <a:effectLst/>
                <a:latin typeface="Consolas" panose="020B0609020204030204" pitchFamily="49" charset="0"/>
              </a:rPr>
              <a:t>apple </a:t>
            </a:r>
            <a:r>
              <a:rPr lang="fr-FR" altLang="ko-KR" sz="1600" b="0">
                <a:solidFill>
                  <a:srgbClr val="89DDFF"/>
                </a:solidFill>
                <a:effectLst/>
                <a:latin typeface="Consolas" panose="020B0609020204030204" pitchFamily="49" charset="0"/>
              </a:rPr>
              <a:t>=</a:t>
            </a:r>
            <a:r>
              <a:rPr lang="fr-FR" altLang="ko-KR" sz="1600" b="0">
                <a:solidFill>
                  <a:srgbClr val="EEFFFF"/>
                </a:solidFill>
                <a:effectLst/>
                <a:latin typeface="Consolas" panose="020B0609020204030204" pitchFamily="49" charset="0"/>
              </a:rPr>
              <a:t> fruits</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0</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100</a:t>
            </a:r>
            <a:r>
              <a:rPr lang="fr-FR" altLang="ko-KR" sz="1600" b="0">
                <a:solidFill>
                  <a:srgbClr val="89DDFF"/>
                </a:solidFill>
                <a:effectLst/>
                <a:latin typeface="Consolas" panose="020B0609020204030204" pitchFamily="49" charset="0"/>
              </a:rPr>
              <a:t>].</a:t>
            </a:r>
            <a:r>
              <a:rPr lang="fr-FR" altLang="ko-KR" sz="1600" b="0">
                <a:solidFill>
                  <a:srgbClr val="82AAFF"/>
                </a:solidFill>
                <a:effectLst/>
                <a:latin typeface="Consolas" panose="020B0609020204030204" pitchFamily="49" charset="0"/>
              </a:rPr>
              <a:t>reshape</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1</a:t>
            </a:r>
            <a:r>
              <a:rPr lang="fr-FR" altLang="ko-KR" sz="1600" b="0">
                <a:solidFill>
                  <a:srgbClr val="89DDFF"/>
                </a:solidFill>
                <a:effectLst/>
                <a:latin typeface="Consolas" panose="020B0609020204030204" pitchFamily="49" charset="0"/>
              </a:rPr>
              <a:t>,</a:t>
            </a:r>
            <a:r>
              <a:rPr lang="fr-FR" altLang="ko-KR" sz="1600" b="0">
                <a:solidFill>
                  <a:srgbClr val="82AAFF"/>
                </a:solidFill>
                <a:effectLst/>
                <a:latin typeface="Consolas" panose="020B0609020204030204" pitchFamily="49" charset="0"/>
              </a:rPr>
              <a:t> </a:t>
            </a:r>
            <a:r>
              <a:rPr lang="fr-FR" altLang="ko-KR" sz="1600" b="0">
                <a:solidFill>
                  <a:srgbClr val="F78C6C"/>
                </a:solidFill>
                <a:effectLst/>
                <a:latin typeface="Consolas" panose="020B0609020204030204" pitchFamily="49" charset="0"/>
              </a:rPr>
              <a:t>100</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100</a:t>
            </a:r>
            <a:r>
              <a:rPr lang="fr-FR" altLang="ko-KR" sz="1600" b="0">
                <a:solidFill>
                  <a:srgbClr val="89DDFF"/>
                </a:solidFill>
                <a:effectLst/>
                <a:latin typeface="Consolas" panose="020B0609020204030204" pitchFamily="49" charset="0"/>
              </a:rPr>
              <a:t>)</a:t>
            </a:r>
            <a:endParaRPr lang="fr-FR" altLang="ko-KR" sz="1600" b="0">
              <a:solidFill>
                <a:srgbClr val="EEFFFF"/>
              </a:solidFill>
              <a:effectLst/>
              <a:latin typeface="Consolas" panose="020B0609020204030204" pitchFamily="49" charset="0"/>
            </a:endParaRPr>
          </a:p>
          <a:p>
            <a:r>
              <a:rPr lang="fr-FR" altLang="ko-KR" sz="1600" b="0">
                <a:solidFill>
                  <a:srgbClr val="EEFFFF"/>
                </a:solidFill>
                <a:effectLst/>
                <a:latin typeface="Consolas" panose="020B0609020204030204" pitchFamily="49" charset="0"/>
              </a:rPr>
              <a:t>pineapple </a:t>
            </a:r>
            <a:r>
              <a:rPr lang="fr-FR" altLang="ko-KR" sz="1600" b="0">
                <a:solidFill>
                  <a:srgbClr val="89DDFF"/>
                </a:solidFill>
                <a:effectLst/>
                <a:latin typeface="Consolas" panose="020B0609020204030204" pitchFamily="49" charset="0"/>
              </a:rPr>
              <a:t>=</a:t>
            </a:r>
            <a:r>
              <a:rPr lang="fr-FR" altLang="ko-KR" sz="1600" b="0">
                <a:solidFill>
                  <a:srgbClr val="EEFFFF"/>
                </a:solidFill>
                <a:effectLst/>
                <a:latin typeface="Consolas" panose="020B0609020204030204" pitchFamily="49" charset="0"/>
              </a:rPr>
              <a:t> fruits</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100</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200</a:t>
            </a:r>
            <a:r>
              <a:rPr lang="fr-FR" altLang="ko-KR" sz="1600" b="0">
                <a:solidFill>
                  <a:srgbClr val="89DDFF"/>
                </a:solidFill>
                <a:effectLst/>
                <a:latin typeface="Consolas" panose="020B0609020204030204" pitchFamily="49" charset="0"/>
              </a:rPr>
              <a:t>].</a:t>
            </a:r>
            <a:r>
              <a:rPr lang="fr-FR" altLang="ko-KR" sz="1600" b="0">
                <a:solidFill>
                  <a:srgbClr val="82AAFF"/>
                </a:solidFill>
                <a:effectLst/>
                <a:latin typeface="Consolas" panose="020B0609020204030204" pitchFamily="49" charset="0"/>
              </a:rPr>
              <a:t>reshape</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1</a:t>
            </a:r>
            <a:r>
              <a:rPr lang="fr-FR" altLang="ko-KR" sz="1600" b="0">
                <a:solidFill>
                  <a:srgbClr val="89DDFF"/>
                </a:solidFill>
                <a:effectLst/>
                <a:latin typeface="Consolas" panose="020B0609020204030204" pitchFamily="49" charset="0"/>
              </a:rPr>
              <a:t>,</a:t>
            </a:r>
            <a:r>
              <a:rPr lang="fr-FR" altLang="ko-KR" sz="1600" b="0">
                <a:solidFill>
                  <a:srgbClr val="82AAFF"/>
                </a:solidFill>
                <a:effectLst/>
                <a:latin typeface="Consolas" panose="020B0609020204030204" pitchFamily="49" charset="0"/>
              </a:rPr>
              <a:t> </a:t>
            </a:r>
            <a:r>
              <a:rPr lang="fr-FR" altLang="ko-KR" sz="1600" b="0">
                <a:solidFill>
                  <a:srgbClr val="F78C6C"/>
                </a:solidFill>
                <a:effectLst/>
                <a:latin typeface="Consolas" panose="020B0609020204030204" pitchFamily="49" charset="0"/>
              </a:rPr>
              <a:t>100</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100</a:t>
            </a:r>
            <a:r>
              <a:rPr lang="fr-FR" altLang="ko-KR" sz="1600" b="0">
                <a:solidFill>
                  <a:srgbClr val="89DDFF"/>
                </a:solidFill>
                <a:effectLst/>
                <a:latin typeface="Consolas" panose="020B0609020204030204" pitchFamily="49" charset="0"/>
              </a:rPr>
              <a:t>)</a:t>
            </a:r>
            <a:endParaRPr lang="fr-FR" altLang="ko-KR" sz="1600" b="0">
              <a:solidFill>
                <a:srgbClr val="EEFFFF"/>
              </a:solidFill>
              <a:effectLst/>
              <a:latin typeface="Consolas" panose="020B0609020204030204" pitchFamily="49" charset="0"/>
            </a:endParaRPr>
          </a:p>
          <a:p>
            <a:r>
              <a:rPr lang="fr-FR" altLang="ko-KR" sz="1600" b="0">
                <a:solidFill>
                  <a:srgbClr val="EEFFFF"/>
                </a:solidFill>
                <a:effectLst/>
                <a:latin typeface="Consolas" panose="020B0609020204030204" pitchFamily="49" charset="0"/>
              </a:rPr>
              <a:t>banana </a:t>
            </a:r>
            <a:r>
              <a:rPr lang="fr-FR" altLang="ko-KR" sz="1600" b="0">
                <a:solidFill>
                  <a:srgbClr val="89DDFF"/>
                </a:solidFill>
                <a:effectLst/>
                <a:latin typeface="Consolas" panose="020B0609020204030204" pitchFamily="49" charset="0"/>
              </a:rPr>
              <a:t>=</a:t>
            </a:r>
            <a:r>
              <a:rPr lang="fr-FR" altLang="ko-KR" sz="1600" b="0">
                <a:solidFill>
                  <a:srgbClr val="EEFFFF"/>
                </a:solidFill>
                <a:effectLst/>
                <a:latin typeface="Consolas" panose="020B0609020204030204" pitchFamily="49" charset="0"/>
              </a:rPr>
              <a:t> fruits</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200</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300</a:t>
            </a:r>
            <a:r>
              <a:rPr lang="fr-FR" altLang="ko-KR" sz="1600" b="0">
                <a:solidFill>
                  <a:srgbClr val="89DDFF"/>
                </a:solidFill>
                <a:effectLst/>
                <a:latin typeface="Consolas" panose="020B0609020204030204" pitchFamily="49" charset="0"/>
              </a:rPr>
              <a:t>].</a:t>
            </a:r>
            <a:r>
              <a:rPr lang="fr-FR" altLang="ko-KR" sz="1600" b="0">
                <a:solidFill>
                  <a:srgbClr val="82AAFF"/>
                </a:solidFill>
                <a:effectLst/>
                <a:latin typeface="Consolas" panose="020B0609020204030204" pitchFamily="49" charset="0"/>
              </a:rPr>
              <a:t>reshape</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1</a:t>
            </a:r>
            <a:r>
              <a:rPr lang="fr-FR" altLang="ko-KR" sz="1600" b="0">
                <a:solidFill>
                  <a:srgbClr val="89DDFF"/>
                </a:solidFill>
                <a:effectLst/>
                <a:latin typeface="Consolas" panose="020B0609020204030204" pitchFamily="49" charset="0"/>
              </a:rPr>
              <a:t>,</a:t>
            </a:r>
            <a:r>
              <a:rPr lang="fr-FR" altLang="ko-KR" sz="1600" b="0">
                <a:solidFill>
                  <a:srgbClr val="82AAFF"/>
                </a:solidFill>
                <a:effectLst/>
                <a:latin typeface="Consolas" panose="020B0609020204030204" pitchFamily="49" charset="0"/>
              </a:rPr>
              <a:t> </a:t>
            </a:r>
            <a:r>
              <a:rPr lang="fr-FR" altLang="ko-KR" sz="1600" b="0">
                <a:solidFill>
                  <a:srgbClr val="F78C6C"/>
                </a:solidFill>
                <a:effectLst/>
                <a:latin typeface="Consolas" panose="020B0609020204030204" pitchFamily="49" charset="0"/>
              </a:rPr>
              <a:t>100</a:t>
            </a:r>
            <a:r>
              <a:rPr lang="fr-FR" altLang="ko-KR" sz="1600" b="0">
                <a:solidFill>
                  <a:srgbClr val="89DDFF"/>
                </a:solidFill>
                <a:effectLst/>
                <a:latin typeface="Consolas" panose="020B0609020204030204" pitchFamily="49" charset="0"/>
              </a:rPr>
              <a:t>*</a:t>
            </a:r>
            <a:r>
              <a:rPr lang="fr-FR" altLang="ko-KR" sz="1600" b="0">
                <a:solidFill>
                  <a:srgbClr val="F78C6C"/>
                </a:solidFill>
                <a:effectLst/>
                <a:latin typeface="Consolas" panose="020B0609020204030204" pitchFamily="49" charset="0"/>
              </a:rPr>
              <a:t>100</a:t>
            </a:r>
            <a:r>
              <a:rPr lang="fr-FR" altLang="ko-KR" sz="1600" b="0">
                <a:solidFill>
                  <a:srgbClr val="89DDFF"/>
                </a:solidFill>
                <a:effectLst/>
                <a:latin typeface="Consolas" panose="020B0609020204030204" pitchFamily="49" charset="0"/>
              </a:rPr>
              <a:t>)</a:t>
            </a:r>
          </a:p>
          <a:p>
            <a:endParaRPr lang="fr-FR" altLang="ko-KR" sz="1600" b="0">
              <a:solidFill>
                <a:srgbClr val="EEFFFF"/>
              </a:solidFill>
              <a:effectLst/>
              <a:latin typeface="Consolas" panose="020B0609020204030204" pitchFamily="49" charset="0"/>
            </a:endParaRPr>
          </a:p>
          <a:p>
            <a:r>
              <a:rPr lang="fr-FR" altLang="ko-KR" sz="1600" b="0">
                <a:solidFill>
                  <a:srgbClr val="82AAFF"/>
                </a:solidFill>
                <a:effectLst/>
                <a:latin typeface="Consolas" panose="020B0609020204030204" pitchFamily="49" charset="0"/>
              </a:rPr>
              <a:t>print</a:t>
            </a:r>
            <a:r>
              <a:rPr lang="fr-FR" altLang="ko-KR" sz="1600" b="0">
                <a:solidFill>
                  <a:srgbClr val="89DDFF"/>
                </a:solidFill>
                <a:effectLst/>
                <a:latin typeface="Consolas" panose="020B0609020204030204" pitchFamily="49" charset="0"/>
              </a:rPr>
              <a:t>(</a:t>
            </a:r>
            <a:r>
              <a:rPr lang="fr-FR" altLang="ko-KR" sz="1600" b="0">
                <a:solidFill>
                  <a:srgbClr val="EEFFFF"/>
                </a:solidFill>
                <a:effectLst/>
                <a:latin typeface="Consolas" panose="020B0609020204030204" pitchFamily="49" charset="0"/>
              </a:rPr>
              <a:t>apple</a:t>
            </a:r>
            <a:r>
              <a:rPr lang="fr-FR" altLang="ko-KR" sz="1600" b="0">
                <a:solidFill>
                  <a:srgbClr val="89DDFF"/>
                </a:solidFill>
                <a:effectLst/>
                <a:latin typeface="Consolas" panose="020B0609020204030204" pitchFamily="49" charset="0"/>
              </a:rPr>
              <a:t>.</a:t>
            </a:r>
            <a:r>
              <a:rPr lang="fr-FR" altLang="ko-KR" sz="1600" b="0">
                <a:solidFill>
                  <a:srgbClr val="F07178"/>
                </a:solidFill>
                <a:effectLst/>
                <a:latin typeface="Consolas" panose="020B0609020204030204" pitchFamily="49" charset="0"/>
              </a:rPr>
              <a:t>shape</a:t>
            </a:r>
            <a:r>
              <a:rPr lang="fr-FR" altLang="ko-KR" sz="1600" b="0">
                <a:solidFill>
                  <a:srgbClr val="89DDFF"/>
                </a:solidFill>
                <a:effectLst/>
                <a:latin typeface="Consolas" panose="020B0609020204030204" pitchFamily="49" charset="0"/>
              </a:rPr>
              <a:t>)</a:t>
            </a:r>
            <a:endParaRPr lang="fr-FR" altLang="ko-KR" sz="1600" b="0">
              <a:solidFill>
                <a:srgbClr val="EEFFFF"/>
              </a:solidFill>
              <a:effectLst/>
              <a:latin typeface="Consolas" panose="020B0609020204030204" pitchFamily="49" charset="0"/>
            </a:endParaRPr>
          </a:p>
        </p:txBody>
      </p:sp>
      <p:sp>
        <p:nvSpPr>
          <p:cNvPr id="9" name="TextBox 8">
            <a:extLst>
              <a:ext uri="{FF2B5EF4-FFF2-40B4-BE49-F238E27FC236}">
                <a16:creationId xmlns:a16="http://schemas.microsoft.com/office/drawing/2014/main" id="{CEACB438-359B-3C6F-37EE-286B52BAD12C}"/>
              </a:ext>
            </a:extLst>
          </p:cNvPr>
          <p:cNvSpPr txBox="1"/>
          <p:nvPr/>
        </p:nvSpPr>
        <p:spPr>
          <a:xfrm>
            <a:off x="632219" y="2893077"/>
            <a:ext cx="7404908" cy="338554"/>
          </a:xfrm>
          <a:prstGeom prst="rect">
            <a:avLst/>
          </a:prstGeom>
          <a:solidFill>
            <a:schemeClr val="tx1"/>
          </a:solidFill>
        </p:spPr>
        <p:txBody>
          <a:bodyPr wrap="square">
            <a:spAutoFit/>
          </a:bodyPr>
          <a:lstStyle/>
          <a:p>
            <a:r>
              <a:rPr lang="en-US" altLang="ko-KR" sz="1600" b="0" i="0">
                <a:solidFill>
                  <a:srgbClr val="EEFFFF"/>
                </a:solidFill>
                <a:effectLst/>
                <a:latin typeface="Consolas" panose="020B0609020204030204" pitchFamily="49" charset="0"/>
              </a:rPr>
              <a:t>&gt;&gt; (100, 10000)</a:t>
            </a:r>
            <a:endParaRPr lang="ko-KR" altLang="en-US" sz="1600"/>
          </a:p>
        </p:txBody>
      </p:sp>
    </p:spTree>
    <p:extLst>
      <p:ext uri="{BB962C8B-B14F-4D97-AF65-F5344CB8AC3E}">
        <p14:creationId xmlns:p14="http://schemas.microsoft.com/office/powerpoint/2010/main" val="2248658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17961-C3CB-8240-1400-ABA61665AE6A}"/>
              </a:ext>
            </a:extLst>
          </p:cNvPr>
          <p:cNvSpPr txBox="1"/>
          <p:nvPr/>
        </p:nvSpPr>
        <p:spPr>
          <a:xfrm>
            <a:off x="0" y="739854"/>
            <a:ext cx="2299027" cy="509627"/>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ko-KR" altLang="en-US" sz="2000" dirty="0" err="1">
                <a:latin typeface="+mj-ea"/>
                <a:ea typeface="+mj-ea"/>
              </a:rPr>
              <a:t>픽셀값</a:t>
            </a:r>
            <a:r>
              <a:rPr lang="ko-KR" altLang="en-US" sz="2000" dirty="0">
                <a:latin typeface="+mj-ea"/>
                <a:ea typeface="+mj-ea"/>
              </a:rPr>
              <a:t> 분석하기</a:t>
            </a:r>
            <a:endParaRPr lang="en-US" altLang="ko-KR" sz="2000" dirty="0">
              <a:latin typeface="+mj-ea"/>
              <a:ea typeface="+mj-ea"/>
            </a:endParaRPr>
          </a:p>
        </p:txBody>
      </p:sp>
      <p:sp>
        <p:nvSpPr>
          <p:cNvPr id="18" name="TextBox 17">
            <a:extLst>
              <a:ext uri="{FF2B5EF4-FFF2-40B4-BE49-F238E27FC236}">
                <a16:creationId xmlns:a16="http://schemas.microsoft.com/office/drawing/2014/main" id="{18E5DB72-EE96-ADCD-7E38-5798D845FE8D}"/>
              </a:ext>
            </a:extLst>
          </p:cNvPr>
          <p:cNvSpPr txBox="1"/>
          <p:nvPr/>
        </p:nvSpPr>
        <p:spPr>
          <a:xfrm>
            <a:off x="192228" y="100159"/>
            <a:ext cx="3506088" cy="584775"/>
          </a:xfrm>
          <a:prstGeom prst="rect">
            <a:avLst/>
          </a:prstGeom>
          <a:noFill/>
        </p:spPr>
        <p:txBody>
          <a:bodyPr wrap="none" rtlCol="0">
            <a:spAutoFit/>
          </a:bodyPr>
          <a:lstStyle/>
          <a:p>
            <a:r>
              <a:rPr lang="en-US" altLang="ko-KR" sz="3200" dirty="0">
                <a:latin typeface="+mj-ea"/>
                <a:ea typeface="+mj-ea"/>
              </a:rPr>
              <a:t>3. </a:t>
            </a:r>
            <a:r>
              <a:rPr lang="ko-KR" altLang="en-US" sz="3200" dirty="0" err="1">
                <a:latin typeface="+mj-ea"/>
                <a:ea typeface="+mj-ea"/>
              </a:rPr>
              <a:t>픽셀값</a:t>
            </a:r>
            <a:r>
              <a:rPr lang="ko-KR" altLang="en-US" sz="3200" dirty="0">
                <a:latin typeface="+mj-ea"/>
                <a:ea typeface="+mj-ea"/>
              </a:rPr>
              <a:t> 분석하기</a:t>
            </a:r>
          </a:p>
        </p:txBody>
      </p:sp>
      <p:sp>
        <p:nvSpPr>
          <p:cNvPr id="10" name="TextBox 9">
            <a:extLst>
              <a:ext uri="{FF2B5EF4-FFF2-40B4-BE49-F238E27FC236}">
                <a16:creationId xmlns:a16="http://schemas.microsoft.com/office/drawing/2014/main" id="{B27E8514-001E-FD73-005B-2426C71C63A0}"/>
              </a:ext>
            </a:extLst>
          </p:cNvPr>
          <p:cNvSpPr txBox="1"/>
          <p:nvPr/>
        </p:nvSpPr>
        <p:spPr>
          <a:xfrm>
            <a:off x="533372" y="3990253"/>
            <a:ext cx="10615407" cy="1903470"/>
          </a:xfrm>
          <a:prstGeom prst="rect">
            <a:avLst/>
          </a:prstGeom>
          <a:noFill/>
        </p:spPr>
        <p:txBody>
          <a:bodyPr wrap="none" rtlCol="0">
            <a:spAutoFit/>
          </a:bodyPr>
          <a:lstStyle/>
          <a:p>
            <a:pPr marL="342900" indent="-342900">
              <a:lnSpc>
                <a:spcPct val="150000"/>
              </a:lnSpc>
              <a:buClr>
                <a:schemeClr val="tx1"/>
              </a:buClr>
              <a:buFont typeface="Wingdings" panose="05000000000000000000" pitchFamily="2" charset="2"/>
              <a:buChar char="§"/>
            </a:pPr>
            <a:r>
              <a:rPr lang="en-US" altLang="ko-KR" sz="1600" dirty="0">
                <a:latin typeface="+mn-ea"/>
              </a:rPr>
              <a:t>apple, pineapple, banana </a:t>
            </a:r>
            <a:r>
              <a:rPr lang="ko-KR" altLang="en-US" sz="1600" dirty="0">
                <a:latin typeface="+mn-ea"/>
              </a:rPr>
              <a:t>배열에 들어 있는 샘플의 픽셀 평균값을 계산해 보기 위해 </a:t>
            </a:r>
            <a:r>
              <a:rPr lang="ko-KR" altLang="en-US" sz="1600" dirty="0" err="1">
                <a:latin typeface="+mn-ea"/>
              </a:rPr>
              <a:t>넘파이</a:t>
            </a:r>
            <a:r>
              <a:rPr lang="ko-KR" altLang="en-US" sz="1600" dirty="0">
                <a:latin typeface="+mn-ea"/>
              </a:rPr>
              <a:t> </a:t>
            </a:r>
            <a:r>
              <a:rPr lang="en-US" altLang="ko-KR" sz="1600" dirty="0">
                <a:latin typeface="+mn-ea"/>
              </a:rPr>
              <a:t>mean() </a:t>
            </a:r>
            <a:r>
              <a:rPr lang="ko-KR" altLang="en-US" sz="1600" dirty="0">
                <a:latin typeface="+mn-ea"/>
              </a:rPr>
              <a:t>메서드를 사용</a:t>
            </a:r>
            <a:endParaRPr lang="en-US" altLang="ko-KR" sz="1600" dirty="0">
              <a:latin typeface="+mn-ea"/>
            </a:endParaRPr>
          </a:p>
          <a:p>
            <a:pPr marL="342900" indent="-342900">
              <a:lnSpc>
                <a:spcPct val="150000"/>
              </a:lnSpc>
              <a:buClr>
                <a:schemeClr val="tx1"/>
              </a:buClr>
              <a:buFont typeface="Wingdings" panose="05000000000000000000" pitchFamily="2" charset="2"/>
              <a:buChar char="§"/>
            </a:pPr>
            <a:r>
              <a:rPr lang="ko-KR" altLang="en-US" sz="1600" dirty="0">
                <a:solidFill>
                  <a:srgbClr val="69258A"/>
                </a:solidFill>
                <a:latin typeface="+mn-ea"/>
              </a:rPr>
              <a:t>샘플마다 픽셀의 평균값을 계산</a:t>
            </a:r>
            <a:r>
              <a:rPr lang="ko-KR" altLang="en-US" sz="1600" dirty="0">
                <a:latin typeface="+mn-ea"/>
              </a:rPr>
              <a:t>해야 하므로 </a:t>
            </a:r>
            <a:r>
              <a:rPr lang="en-US" altLang="ko-KR" sz="1600" dirty="0">
                <a:latin typeface="+mn-ea"/>
              </a:rPr>
              <a:t>mean() </a:t>
            </a:r>
            <a:r>
              <a:rPr lang="ko-KR" altLang="en-US" sz="1600" dirty="0">
                <a:latin typeface="+mn-ea"/>
              </a:rPr>
              <a:t>메서드가 평균을 계산할 </a:t>
            </a:r>
            <a:r>
              <a:rPr lang="ko-KR" altLang="en-US" sz="1600" dirty="0">
                <a:solidFill>
                  <a:srgbClr val="69258A"/>
                </a:solidFill>
                <a:latin typeface="+mn-ea"/>
              </a:rPr>
              <a:t>축을 지정해야 함</a:t>
            </a:r>
            <a:endParaRPr lang="en-US" altLang="ko-KR" sz="1600" dirty="0">
              <a:solidFill>
                <a:srgbClr val="69258A"/>
              </a:solidFill>
              <a:latin typeface="+mn-ea"/>
            </a:endParaRPr>
          </a:p>
          <a:p>
            <a:pPr marL="342900" indent="-342900">
              <a:lnSpc>
                <a:spcPct val="150000"/>
              </a:lnSpc>
              <a:buClr>
                <a:schemeClr val="tx1"/>
              </a:buClr>
              <a:buFont typeface="Wingdings" panose="05000000000000000000" pitchFamily="2" charset="2"/>
              <a:buChar char="§"/>
            </a:pPr>
            <a:r>
              <a:rPr lang="en-US" altLang="ko-KR" sz="1600" dirty="0">
                <a:solidFill>
                  <a:srgbClr val="69258A"/>
                </a:solidFill>
                <a:latin typeface="+mn-ea"/>
              </a:rPr>
              <a:t>axis = 0</a:t>
            </a:r>
            <a:r>
              <a:rPr lang="ko-KR" altLang="en-US" sz="1600" dirty="0">
                <a:solidFill>
                  <a:srgbClr val="69258A"/>
                </a:solidFill>
                <a:latin typeface="+mn-ea"/>
              </a:rPr>
              <a:t>으로 </a:t>
            </a:r>
            <a:r>
              <a:rPr lang="ko-KR" altLang="en-US" sz="1600">
                <a:solidFill>
                  <a:srgbClr val="69258A"/>
                </a:solidFill>
                <a:latin typeface="+mn-ea"/>
              </a:rPr>
              <a:t>하면 첫 </a:t>
            </a:r>
            <a:r>
              <a:rPr lang="ko-KR" altLang="en-US" sz="1600" dirty="0">
                <a:solidFill>
                  <a:srgbClr val="69258A"/>
                </a:solidFill>
                <a:latin typeface="+mn-ea"/>
              </a:rPr>
              <a:t>행을 따라 계산</a:t>
            </a:r>
            <a:r>
              <a:rPr lang="ko-KR" altLang="en-US" sz="1600" dirty="0">
                <a:latin typeface="+mn-ea"/>
              </a:rPr>
              <a:t>하고</a:t>
            </a:r>
            <a:r>
              <a:rPr lang="en-US" altLang="ko-KR" sz="1600" dirty="0">
                <a:latin typeface="+mn-ea"/>
              </a:rPr>
              <a:t>, </a:t>
            </a:r>
            <a:r>
              <a:rPr lang="en-US" altLang="ko-KR" sz="1600" dirty="0">
                <a:solidFill>
                  <a:srgbClr val="69258A"/>
                </a:solidFill>
                <a:latin typeface="+mn-ea"/>
              </a:rPr>
              <a:t>axis = 1</a:t>
            </a:r>
            <a:r>
              <a:rPr lang="ko-KR" altLang="en-US" sz="1600" dirty="0">
                <a:solidFill>
                  <a:srgbClr val="69258A"/>
                </a:solidFill>
                <a:latin typeface="+mn-ea"/>
              </a:rPr>
              <a:t>로 </a:t>
            </a:r>
            <a:r>
              <a:rPr lang="ko-KR" altLang="en-US" sz="1600">
                <a:solidFill>
                  <a:srgbClr val="69258A"/>
                </a:solidFill>
                <a:latin typeface="+mn-ea"/>
              </a:rPr>
              <a:t>지정하면  </a:t>
            </a:r>
            <a:r>
              <a:rPr lang="ko-KR" altLang="en-US" sz="1600" dirty="0">
                <a:solidFill>
                  <a:srgbClr val="69258A"/>
                </a:solidFill>
                <a:latin typeface="+mn-ea"/>
              </a:rPr>
              <a:t>열을 따라 계산함</a:t>
            </a:r>
            <a:endParaRPr lang="en-US" altLang="ko-KR" sz="1600" dirty="0">
              <a:solidFill>
                <a:srgbClr val="69258A"/>
              </a:solidFill>
              <a:latin typeface="+mn-ea"/>
            </a:endParaRPr>
          </a:p>
          <a:p>
            <a:pPr marL="342900" indent="-342900">
              <a:lnSpc>
                <a:spcPct val="150000"/>
              </a:lnSpc>
              <a:buClr>
                <a:schemeClr val="tx1"/>
              </a:buClr>
              <a:buFont typeface="Wingdings" panose="05000000000000000000" pitchFamily="2" charset="2"/>
              <a:buChar char="§"/>
            </a:pPr>
            <a:r>
              <a:rPr lang="ko-KR" altLang="en-US" sz="1600" dirty="0">
                <a:latin typeface="+mn-ea"/>
              </a:rPr>
              <a:t>샘플은 모두 가로로 값을 나열했으니 </a:t>
            </a:r>
            <a:r>
              <a:rPr lang="en-US" altLang="ko-KR" sz="1600" dirty="0">
                <a:latin typeface="+mn-ea"/>
              </a:rPr>
              <a:t>axis = 1</a:t>
            </a:r>
            <a:r>
              <a:rPr lang="ko-KR" altLang="en-US" sz="1600" dirty="0">
                <a:latin typeface="+mn-ea"/>
              </a:rPr>
              <a:t>로 지정해 평균을 계산</a:t>
            </a:r>
            <a:endParaRPr lang="en-US" altLang="ko-KR" sz="1600" dirty="0">
              <a:latin typeface="+mn-ea"/>
            </a:endParaRPr>
          </a:p>
          <a:p>
            <a:pPr marL="342900" indent="-342900">
              <a:lnSpc>
                <a:spcPct val="150000"/>
              </a:lnSpc>
              <a:buClr>
                <a:schemeClr val="tx1"/>
              </a:buClr>
              <a:buFont typeface="Wingdings" panose="05000000000000000000" pitchFamily="2" charset="2"/>
              <a:buChar char="§"/>
            </a:pPr>
            <a:r>
              <a:rPr lang="ko-KR" altLang="en-US" sz="1600" dirty="0">
                <a:latin typeface="+mn-ea"/>
              </a:rPr>
              <a:t>사과 샘플 </a:t>
            </a:r>
            <a:r>
              <a:rPr lang="en-US" altLang="ko-KR" sz="1600" dirty="0">
                <a:latin typeface="+mn-ea"/>
              </a:rPr>
              <a:t>100</a:t>
            </a:r>
            <a:r>
              <a:rPr lang="ko-KR" altLang="en-US" sz="1600" dirty="0">
                <a:latin typeface="+mn-ea"/>
              </a:rPr>
              <a:t>개에 대한 픽셀 평균값을 계산한 결과를 확인</a:t>
            </a:r>
            <a:endParaRPr lang="en-US" altLang="ko-KR" sz="1600" dirty="0">
              <a:latin typeface="+mn-ea"/>
            </a:endParaRPr>
          </a:p>
        </p:txBody>
      </p:sp>
      <p:sp>
        <p:nvSpPr>
          <p:cNvPr id="8" name="슬라이드 번호 개체 틀 7">
            <a:extLst>
              <a:ext uri="{FF2B5EF4-FFF2-40B4-BE49-F238E27FC236}">
                <a16:creationId xmlns:a16="http://schemas.microsoft.com/office/drawing/2014/main" id="{E72B1B19-44F9-755F-AEFA-902F881FC30C}"/>
              </a:ext>
            </a:extLst>
          </p:cNvPr>
          <p:cNvSpPr>
            <a:spLocks noGrp="1"/>
          </p:cNvSpPr>
          <p:nvPr>
            <p:ph type="sldNum" sz="quarter" idx="12"/>
          </p:nvPr>
        </p:nvSpPr>
        <p:spPr/>
        <p:txBody>
          <a:bodyPr/>
          <a:lstStyle/>
          <a:p>
            <a:fld id="{785FB9D8-AD8A-433C-85A4-344A7D45903D}" type="slidenum">
              <a:rPr lang="ko-KR" altLang="en-US" smtClean="0"/>
              <a:pPr/>
              <a:t>9</a:t>
            </a:fld>
            <a:r>
              <a:rPr lang="ko-KR" altLang="en-US"/>
              <a:t> </a:t>
            </a:r>
            <a:r>
              <a:rPr lang="en-US" altLang="ko-KR"/>
              <a:t>/ 16</a:t>
            </a:r>
            <a:endParaRPr lang="ko-KR" altLang="en-US" dirty="0"/>
          </a:p>
        </p:txBody>
      </p:sp>
      <p:sp>
        <p:nvSpPr>
          <p:cNvPr id="4" name="TextBox 3">
            <a:extLst>
              <a:ext uri="{FF2B5EF4-FFF2-40B4-BE49-F238E27FC236}">
                <a16:creationId xmlns:a16="http://schemas.microsoft.com/office/drawing/2014/main" id="{6EC74B3C-6BA0-2E6A-E232-08E58A003578}"/>
              </a:ext>
            </a:extLst>
          </p:cNvPr>
          <p:cNvSpPr txBox="1"/>
          <p:nvPr/>
        </p:nvSpPr>
        <p:spPr>
          <a:xfrm>
            <a:off x="533371" y="1364391"/>
            <a:ext cx="9571209" cy="338554"/>
          </a:xfrm>
          <a:prstGeom prst="rect">
            <a:avLst/>
          </a:prstGeom>
          <a:solidFill>
            <a:schemeClr val="tx2">
              <a:lumMod val="75000"/>
            </a:schemeClr>
          </a:solidFill>
        </p:spPr>
        <p:txBody>
          <a:bodyPr wrap="square">
            <a:spAutoFit/>
          </a:bodyPr>
          <a:lstStyle/>
          <a:p>
            <a:r>
              <a:rPr lang="en-US" altLang="ko-KR" sz="1600" b="0">
                <a:solidFill>
                  <a:srgbClr val="82AAFF"/>
                </a:solidFill>
                <a:effectLst/>
                <a:latin typeface="Consolas" panose="020B0609020204030204" pitchFamily="49" charset="0"/>
              </a:rPr>
              <a:t>print</a:t>
            </a:r>
            <a:r>
              <a:rPr lang="en-US" altLang="ko-KR" sz="1600" b="0">
                <a:solidFill>
                  <a:srgbClr val="89DDFF"/>
                </a:solidFill>
                <a:effectLst/>
                <a:latin typeface="Consolas" panose="020B0609020204030204" pitchFamily="49" charset="0"/>
              </a:rPr>
              <a:t>(</a:t>
            </a:r>
            <a:r>
              <a:rPr lang="en-US" altLang="ko-KR" sz="1600" b="0">
                <a:solidFill>
                  <a:srgbClr val="EEFFFF"/>
                </a:solidFill>
                <a:effectLst/>
                <a:latin typeface="Consolas" panose="020B0609020204030204" pitchFamily="49" charset="0"/>
              </a:rPr>
              <a:t>apple</a:t>
            </a:r>
            <a:r>
              <a:rPr lang="en-US" altLang="ko-KR" sz="1600" b="0">
                <a:solidFill>
                  <a:srgbClr val="89DDFF"/>
                </a:solidFill>
                <a:effectLst/>
                <a:latin typeface="Consolas" panose="020B0609020204030204" pitchFamily="49" charset="0"/>
              </a:rPr>
              <a:t>.</a:t>
            </a:r>
            <a:r>
              <a:rPr lang="en-US" altLang="ko-KR" sz="1600" b="0">
                <a:solidFill>
                  <a:srgbClr val="82AAFF"/>
                </a:solidFill>
                <a:effectLst/>
                <a:latin typeface="Consolas" panose="020B0609020204030204" pitchFamily="49" charset="0"/>
              </a:rPr>
              <a:t>mean</a:t>
            </a:r>
            <a:r>
              <a:rPr lang="en-US" altLang="ko-KR" sz="1600" b="0">
                <a:solidFill>
                  <a:srgbClr val="89DDFF"/>
                </a:solidFill>
                <a:effectLst/>
                <a:latin typeface="Consolas" panose="020B0609020204030204" pitchFamily="49" charset="0"/>
              </a:rPr>
              <a:t>(</a:t>
            </a:r>
            <a:r>
              <a:rPr lang="en-US" altLang="ko-KR" sz="1600" b="0" i="1">
                <a:solidFill>
                  <a:srgbClr val="EEFFFF"/>
                </a:solidFill>
                <a:effectLst/>
                <a:latin typeface="Consolas" panose="020B0609020204030204" pitchFamily="49" charset="0"/>
              </a:rPr>
              <a:t>axis</a:t>
            </a:r>
            <a:r>
              <a:rPr lang="en-US" altLang="ko-KR" sz="1600" b="0">
                <a:solidFill>
                  <a:srgbClr val="89DDFF"/>
                </a:solidFill>
                <a:effectLst/>
                <a:latin typeface="Consolas" panose="020B0609020204030204" pitchFamily="49" charset="0"/>
              </a:rPr>
              <a:t>=</a:t>
            </a:r>
            <a:r>
              <a:rPr lang="en-US" altLang="ko-KR" sz="1600" b="0">
                <a:solidFill>
                  <a:srgbClr val="F78C6C"/>
                </a:solidFill>
                <a:effectLst/>
                <a:latin typeface="Consolas" panose="020B0609020204030204" pitchFamily="49" charset="0"/>
              </a:rPr>
              <a:t>1</a:t>
            </a:r>
            <a:r>
              <a:rPr lang="en-US" altLang="ko-KR" sz="1600" b="0">
                <a:solidFill>
                  <a:srgbClr val="89DDFF"/>
                </a:solidFill>
                <a:effectLst/>
                <a:latin typeface="Consolas" panose="020B0609020204030204" pitchFamily="49" charset="0"/>
              </a:rPr>
              <a:t>))</a:t>
            </a:r>
            <a:endParaRPr lang="en-US" altLang="ko-KR" sz="1600" b="0">
              <a:solidFill>
                <a:srgbClr val="EEFFFF"/>
              </a:solidFill>
              <a:effectLst/>
              <a:latin typeface="Consolas" panose="020B0609020204030204" pitchFamily="49" charset="0"/>
            </a:endParaRPr>
          </a:p>
        </p:txBody>
      </p:sp>
      <p:sp>
        <p:nvSpPr>
          <p:cNvPr id="9" name="TextBox 8">
            <a:extLst>
              <a:ext uri="{FF2B5EF4-FFF2-40B4-BE49-F238E27FC236}">
                <a16:creationId xmlns:a16="http://schemas.microsoft.com/office/drawing/2014/main" id="{40D82CAC-5230-352D-A887-296541601BAF}"/>
              </a:ext>
            </a:extLst>
          </p:cNvPr>
          <p:cNvSpPr txBox="1"/>
          <p:nvPr/>
        </p:nvSpPr>
        <p:spPr>
          <a:xfrm>
            <a:off x="533370" y="1852084"/>
            <a:ext cx="9571210" cy="2031325"/>
          </a:xfrm>
          <a:prstGeom prst="rect">
            <a:avLst/>
          </a:prstGeom>
          <a:solidFill>
            <a:schemeClr val="tx1"/>
          </a:solidFill>
        </p:spPr>
        <p:txBody>
          <a:bodyPr wrap="square">
            <a:spAutoFit/>
          </a:bodyPr>
          <a:lstStyle/>
          <a:p>
            <a:r>
              <a:rPr lang="en-US" altLang="ko-KR" sz="1400" b="0" i="0">
                <a:solidFill>
                  <a:srgbClr val="EEFFFF"/>
                </a:solidFill>
                <a:effectLst/>
                <a:latin typeface="Consolas" panose="020B0609020204030204" pitchFamily="49" charset="0"/>
              </a:rPr>
              <a:t>[ 88.3346 97.9249 87.3709 98.3703 92.8705 82.6439 94.4244 95.5999 90.681 81.6226 87.0578 95.0745 93.8416 87.017 97.5078 87.2019 88.9827 100.9158 92.7823 100.9184 104.9854 88.674 99.5643 97.2495 94.1179 92.1935 95.1671 93.3322 102.8967 94.6695 90.5285 89.0744 97.7641 97.2938 100.7564 90.5236 100.2542 85.8452 96.4615 97.1492 90.711 102.3193 87.1629 89.8751 86.7327 86.3991 95.2865 89.1709 96.8163 91.6604 96.1065 99.6829 94.9718 87.4812 89.2596 89.5268 93.799 97.3983 87.151 97.825 103.22 94.4239 83.6657 83.5159 102.8453 87.0379 91.2742 100.4848 93.8388 90.8568 97.4616 97.5022 82.446 87.1789 96.9206 90.3135 90.565 97.6538 98.0919 93.6252 87.3867 84.7073 89.1135 86.7646 88.7301 86.643 96.7323 97.2604 81.9424 87.1687 97.2066 83.4712 95.9781 91.8096 98.4086 100.7823 101.556 100.7027 91.6098 88.8976]</a:t>
            </a:r>
            <a:endParaRPr lang="ko-KR" altLang="en-US" sz="1400"/>
          </a:p>
        </p:txBody>
      </p:sp>
    </p:spTree>
    <p:extLst>
      <p:ext uri="{BB962C8B-B14F-4D97-AF65-F5344CB8AC3E}">
        <p14:creationId xmlns:p14="http://schemas.microsoft.com/office/powerpoint/2010/main" val="219533223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나눔스퀘어 D2Coding">
      <a:majorFont>
        <a:latin typeface="D2Coding"/>
        <a:ea typeface="나눔스퀘어 네오 Bold"/>
        <a:cs typeface=""/>
      </a:majorFont>
      <a:minorFont>
        <a:latin typeface="D2Coding"/>
        <a:ea typeface="나눔스퀘어 네오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6368</TotalTime>
  <Words>2131</Words>
  <Application>Microsoft Office PowerPoint</Application>
  <PresentationFormat>와이드스크린</PresentationFormat>
  <Paragraphs>191</Paragraphs>
  <Slides>16</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16</vt:i4>
      </vt:variant>
    </vt:vector>
  </HeadingPairs>
  <TitlesOfParts>
    <vt:vector size="23" baseType="lpstr">
      <vt:lpstr>Arial</vt:lpstr>
      <vt:lpstr>나눔스퀘어 네오 Regular</vt:lpstr>
      <vt:lpstr>Wingdings</vt:lpstr>
      <vt:lpstr>D2Coding</vt:lpstr>
      <vt:lpstr>Cambria Math</vt:lpstr>
      <vt:lpstr>Consolas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dc:title>
  <dc:creator>이 민규</dc:creator>
  <cp:lastModifiedBy>임영선</cp:lastModifiedBy>
  <cp:revision>146</cp:revision>
  <dcterms:created xsi:type="dcterms:W3CDTF">2022-03-07T11:10:45Z</dcterms:created>
  <dcterms:modified xsi:type="dcterms:W3CDTF">2024-05-31T06:47:25Z</dcterms:modified>
</cp:coreProperties>
</file>